
<file path=[Content_Types].xml><?xml version="1.0" encoding="utf-8"?>
<Types xmlns="http://schemas.openxmlformats.org/package/2006/content-types">
  <Default Extension="jpeg" ContentType="image/jpeg"/>
  <Default Extension="png" ContentType="image/png"/>
  <Default Extension="wmf" ContentType="image/x-wmf"/>
  <Default Extension="wdp" ContentType="image/vnd.ms-photo"/>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2"/>
  </p:handoutMasterIdLst>
  <p:sldIdLst>
    <p:sldId id="258" r:id="rId3"/>
    <p:sldId id="2087" r:id="rId5"/>
    <p:sldId id="2267" r:id="rId6"/>
    <p:sldId id="2090" r:id="rId7"/>
    <p:sldId id="2091" r:id="rId8"/>
    <p:sldId id="2092" r:id="rId9"/>
    <p:sldId id="2093" r:id="rId10"/>
    <p:sldId id="2094" r:id="rId11"/>
    <p:sldId id="2268" r:id="rId12"/>
    <p:sldId id="2096" r:id="rId13"/>
    <p:sldId id="2097" r:id="rId14"/>
    <p:sldId id="2098" r:id="rId15"/>
    <p:sldId id="2099" r:id="rId16"/>
    <p:sldId id="2100" r:id="rId17"/>
    <p:sldId id="2101" r:id="rId18"/>
    <p:sldId id="2102" r:id="rId19"/>
    <p:sldId id="2112" r:id="rId20"/>
    <p:sldId id="2113" r:id="rId21"/>
    <p:sldId id="2114" r:id="rId22"/>
    <p:sldId id="2271" r:id="rId23"/>
    <p:sldId id="2116" r:id="rId24"/>
    <p:sldId id="2117" r:id="rId25"/>
    <p:sldId id="2118" r:id="rId26"/>
    <p:sldId id="2119" r:id="rId27"/>
    <p:sldId id="2120" r:id="rId28"/>
    <p:sldId id="2121" r:id="rId29"/>
    <p:sldId id="499" r:id="rId30"/>
    <p:sldId id="576" r:id="rId31"/>
    <p:sldId id="2123" r:id="rId32"/>
    <p:sldId id="500" r:id="rId33"/>
    <p:sldId id="501" r:id="rId34"/>
    <p:sldId id="502" r:id="rId35"/>
    <p:sldId id="503" r:id="rId36"/>
    <p:sldId id="505" r:id="rId37"/>
    <p:sldId id="504" r:id="rId38"/>
    <p:sldId id="4763" r:id="rId39"/>
    <p:sldId id="2277" r:id="rId40"/>
    <p:sldId id="2279" r:id="rId41"/>
    <p:sldId id="2278" r:id="rId42"/>
    <p:sldId id="2281" r:id="rId43"/>
    <p:sldId id="2283" r:id="rId44"/>
    <p:sldId id="2269" r:id="rId45"/>
    <p:sldId id="2288" r:id="rId46"/>
    <p:sldId id="512" r:id="rId47"/>
    <p:sldId id="4770" r:id="rId48"/>
    <p:sldId id="509" r:id="rId49"/>
    <p:sldId id="510" r:id="rId50"/>
    <p:sldId id="511" r:id="rId51"/>
    <p:sldId id="523" r:id="rId52"/>
    <p:sldId id="4772" r:id="rId53"/>
    <p:sldId id="522" r:id="rId54"/>
    <p:sldId id="4771" r:id="rId55"/>
    <p:sldId id="515" r:id="rId56"/>
    <p:sldId id="516" r:id="rId57"/>
    <p:sldId id="517" r:id="rId58"/>
    <p:sldId id="518" r:id="rId59"/>
    <p:sldId id="519" r:id="rId60"/>
    <p:sldId id="520" r:id="rId61"/>
    <p:sldId id="2152" r:id="rId62"/>
    <p:sldId id="2270" r:id="rId63"/>
    <p:sldId id="2300" r:id="rId64"/>
    <p:sldId id="2302" r:id="rId65"/>
    <p:sldId id="528" r:id="rId66"/>
    <p:sldId id="2159" r:id="rId67"/>
    <p:sldId id="4767" r:id="rId68"/>
    <p:sldId id="2158" r:id="rId69"/>
    <p:sldId id="2160" r:id="rId70"/>
    <p:sldId id="533" r:id="rId71"/>
    <p:sldId id="534" r:id="rId72"/>
    <p:sldId id="535" r:id="rId73"/>
    <p:sldId id="537" r:id="rId74"/>
    <p:sldId id="538" r:id="rId75"/>
    <p:sldId id="539" r:id="rId76"/>
    <p:sldId id="540" r:id="rId77"/>
    <p:sldId id="541" r:id="rId78"/>
    <p:sldId id="542" r:id="rId79"/>
    <p:sldId id="4765" r:id="rId80"/>
    <p:sldId id="4761" r:id="rId81"/>
    <p:sldId id="2173" r:id="rId82"/>
    <p:sldId id="2174" r:id="rId83"/>
    <p:sldId id="2175" r:id="rId84"/>
    <p:sldId id="2176" r:id="rId85"/>
    <p:sldId id="4774" r:id="rId86"/>
    <p:sldId id="4768" r:id="rId87"/>
    <p:sldId id="2178" r:id="rId88"/>
    <p:sldId id="2179" r:id="rId89"/>
    <p:sldId id="2180" r:id="rId90"/>
    <p:sldId id="2181" r:id="rId91"/>
    <p:sldId id="2303" r:id="rId92"/>
    <p:sldId id="4775" r:id="rId93"/>
    <p:sldId id="4779" r:id="rId94"/>
    <p:sldId id="4777" r:id="rId95"/>
    <p:sldId id="4781" r:id="rId96"/>
    <p:sldId id="4783" r:id="rId97"/>
    <p:sldId id="4782" r:id="rId98"/>
    <p:sldId id="2183" r:id="rId99"/>
    <p:sldId id="2266" r:id="rId100"/>
    <p:sldId id="2272" r:id="rId101"/>
    <p:sldId id="2184" r:id="rId102"/>
    <p:sldId id="4756" r:id="rId103"/>
    <p:sldId id="2186" r:id="rId104"/>
    <p:sldId id="4757" r:id="rId105"/>
    <p:sldId id="2188" r:id="rId106"/>
    <p:sldId id="2189" r:id="rId107"/>
    <p:sldId id="2190" r:id="rId108"/>
    <p:sldId id="2191" r:id="rId109"/>
    <p:sldId id="2192" r:id="rId110"/>
    <p:sldId id="2193" r:id="rId111"/>
    <p:sldId id="2194" r:id="rId112"/>
    <p:sldId id="2195" r:id="rId113"/>
    <p:sldId id="2196" r:id="rId114"/>
    <p:sldId id="2197" r:id="rId115"/>
    <p:sldId id="2198" r:id="rId116"/>
    <p:sldId id="2203" r:id="rId117"/>
    <p:sldId id="2200" r:id="rId118"/>
    <p:sldId id="2201" r:id="rId119"/>
    <p:sldId id="2273" r:id="rId120"/>
    <p:sldId id="2204" r:id="rId121"/>
    <p:sldId id="2205" r:id="rId122"/>
    <p:sldId id="2206" r:id="rId123"/>
    <p:sldId id="2207" r:id="rId124"/>
    <p:sldId id="2208" r:id="rId125"/>
    <p:sldId id="2209" r:id="rId126"/>
    <p:sldId id="2210" r:id="rId127"/>
    <p:sldId id="4784" r:id="rId128"/>
    <p:sldId id="2212" r:id="rId129"/>
    <p:sldId id="1943" r:id="rId130"/>
    <p:sldId id="2287" r:id="rId131"/>
  </p:sldIdLst>
  <p:sldSz cx="12192000" cy="6858000"/>
  <p:notesSz cx="6858000" cy="9144000"/>
  <p:embeddedFontLst>
    <p:embeddedFont>
      <p:font typeface="微软雅黑" panose="020B0503020204020204" pitchFamily="34" charset="-122"/>
      <p:regular r:id="rId136"/>
    </p:embeddedFont>
    <p:embeddedFont>
      <p:font typeface="Segoe UI" panose="020B0502040204020203" pitchFamily="34" charset="0"/>
      <p:regular r:id="rId137"/>
      <p:bold r:id="rId138"/>
      <p:italic r:id="rId139"/>
      <p:boldItalic r:id="rId140"/>
    </p:embeddedFont>
    <p:embeddedFont>
      <p:font typeface="义启小楷书" panose="02010601030101010101" pitchFamily="2" charset="-128"/>
      <p:regular r:id="rId141"/>
    </p:embeddedFont>
    <p:embeddedFont>
      <p:font typeface="书体坊兰亭体" panose="03000509000000000000" pitchFamily="65" charset="-122"/>
      <p:regular r:id="rId142"/>
    </p:embeddedFont>
    <p:embeddedFont>
      <p:font typeface="Segoe UI Black" panose="020B0A02040204020203" pitchFamily="34" charset="0"/>
      <p:bold r:id="rId143"/>
    </p:embeddedFont>
    <p:embeddedFont>
      <p:font typeface="等线" panose="02010600030101010101" charset="-122"/>
      <p:regular r:id="rId144"/>
    </p:embeddedFont>
    <p:embeddedFont>
      <p:font typeface="华文细黑" panose="02010600040101010101" pitchFamily="2" charset="-122"/>
      <p:regular r:id="rId145"/>
    </p:embeddedFont>
    <p:embeddedFont>
      <p:font typeface="Century" panose="02040604050505020304"/>
      <p:regular r:id="rId146"/>
    </p:embeddedFont>
    <p:embeddedFont>
      <p:font typeface="Calibri" panose="020F0502020204030204"/>
      <p:regular r:id="rId147"/>
      <p:bold r:id="rId148"/>
      <p:italic r:id="rId149"/>
      <p:boldItalic r:id="rId150"/>
    </p:embeddedFont>
    <p:embeddedFont>
      <p:font typeface="黑体" panose="02010609060101010101" pitchFamily="49" charset="-122"/>
      <p:regular r:id="rId151"/>
    </p:embeddedFont>
    <p:embeddedFont>
      <p:font typeface="Consolas" panose="020B0609020204030204" pitchFamily="49" charset="0"/>
      <p:regular r:id="rId152"/>
      <p:bold r:id="rId153"/>
      <p:italic r:id="rId154"/>
      <p:boldItalic r:id="rId155"/>
    </p:embeddedFont>
    <p:embeddedFont>
      <p:font typeface="Tahoma" panose="020B0604030504040204" pitchFamily="34" charset="0"/>
      <p:regular r:id="rId156"/>
      <p:bold r:id="rId157"/>
    </p:embeddedFont>
    <p:embeddedFont>
      <p:font typeface="Arial Black" panose="020B0A04020102020204" pitchFamily="34" charset="0"/>
      <p:bold r:id="rId158"/>
    </p:embeddedFont>
    <p:embeddedFont>
      <p:font typeface="Algerian" panose="04020705040A02060702" pitchFamily="82" charset="0"/>
      <p:regular r:id="rId159"/>
    </p:embeddedFont>
  </p:embeddedFontLst>
  <p:custDataLst>
    <p:tags r:id="rId1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B0F0"/>
    <a:srgbClr val="C55A11"/>
    <a:srgbClr val="0000FF"/>
    <a:srgbClr val="FF6600"/>
    <a:srgbClr val="FF66FF"/>
    <a:srgbClr val="DEEBF7"/>
    <a:srgbClr val="FF0000"/>
    <a:srgbClr val="2E75B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8" autoAdjust="0"/>
    <p:restoredTop sz="86604" autoAdjust="0"/>
  </p:normalViewPr>
  <p:slideViewPr>
    <p:cSldViewPr snapToGrid="0">
      <p:cViewPr varScale="1">
        <p:scale>
          <a:sx n="95" d="100"/>
          <a:sy n="95" d="100"/>
        </p:scale>
        <p:origin x="162" y="78"/>
      </p:cViewPr>
      <p:guideLst>
        <p:guide orient="horz" pos="3226"/>
        <p:guide pos="3885"/>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0" Type="http://schemas.openxmlformats.org/officeDocument/2006/relationships/tags" Target="tags/tag27.xml"/><Relationship Id="rId16" Type="http://schemas.openxmlformats.org/officeDocument/2006/relationships/slide" Target="slides/slide13.xml"/><Relationship Id="rId159" Type="http://schemas.openxmlformats.org/officeDocument/2006/relationships/font" Target="fonts/font24.fntdata"/><Relationship Id="rId158" Type="http://schemas.openxmlformats.org/officeDocument/2006/relationships/font" Target="fonts/font23.fntdata"/><Relationship Id="rId157" Type="http://schemas.openxmlformats.org/officeDocument/2006/relationships/font" Target="fonts/font22.fntdata"/><Relationship Id="rId156" Type="http://schemas.openxmlformats.org/officeDocument/2006/relationships/font" Target="fonts/font21.fntdata"/><Relationship Id="rId155" Type="http://schemas.openxmlformats.org/officeDocument/2006/relationships/font" Target="fonts/font20.fntdata"/><Relationship Id="rId154" Type="http://schemas.openxmlformats.org/officeDocument/2006/relationships/font" Target="fonts/font19.fntdata"/><Relationship Id="rId153" Type="http://schemas.openxmlformats.org/officeDocument/2006/relationships/font" Target="fonts/font18.fntdata"/><Relationship Id="rId152" Type="http://schemas.openxmlformats.org/officeDocument/2006/relationships/font" Target="fonts/font17.fntdata"/><Relationship Id="rId151" Type="http://schemas.openxmlformats.org/officeDocument/2006/relationships/font" Target="fonts/font16.fntdata"/><Relationship Id="rId150" Type="http://schemas.openxmlformats.org/officeDocument/2006/relationships/font" Target="fonts/font15.fntdata"/><Relationship Id="rId15" Type="http://schemas.openxmlformats.org/officeDocument/2006/relationships/slide" Target="slides/slide12.xml"/><Relationship Id="rId149" Type="http://schemas.openxmlformats.org/officeDocument/2006/relationships/font" Target="fonts/font14.fntdata"/><Relationship Id="rId148" Type="http://schemas.openxmlformats.org/officeDocument/2006/relationships/font" Target="fonts/font13.fntdata"/><Relationship Id="rId147" Type="http://schemas.openxmlformats.org/officeDocument/2006/relationships/font" Target="fonts/font12.fntdata"/><Relationship Id="rId146" Type="http://schemas.openxmlformats.org/officeDocument/2006/relationships/font" Target="fonts/font11.fntdata"/><Relationship Id="rId145" Type="http://schemas.openxmlformats.org/officeDocument/2006/relationships/font" Target="fonts/font10.fntdata"/><Relationship Id="rId144" Type="http://schemas.openxmlformats.org/officeDocument/2006/relationships/font" Target="fonts/font9.fntdata"/><Relationship Id="rId143" Type="http://schemas.openxmlformats.org/officeDocument/2006/relationships/font" Target="fonts/font8.fntdata"/><Relationship Id="rId142" Type="http://schemas.openxmlformats.org/officeDocument/2006/relationships/font" Target="fonts/font7.fntdata"/><Relationship Id="rId141" Type="http://schemas.openxmlformats.org/officeDocument/2006/relationships/font" Target="fonts/font6.fntdata"/><Relationship Id="rId140" Type="http://schemas.openxmlformats.org/officeDocument/2006/relationships/font" Target="fonts/font5.fntdata"/><Relationship Id="rId14" Type="http://schemas.openxmlformats.org/officeDocument/2006/relationships/slide" Target="slides/slide11.xml"/><Relationship Id="rId139" Type="http://schemas.openxmlformats.org/officeDocument/2006/relationships/font" Target="fonts/font4.fntdata"/><Relationship Id="rId138" Type="http://schemas.openxmlformats.org/officeDocument/2006/relationships/font" Target="fonts/font3.fntdata"/><Relationship Id="rId137" Type="http://schemas.openxmlformats.org/officeDocument/2006/relationships/font" Target="fonts/font2.fntdata"/><Relationship Id="rId136" Type="http://schemas.openxmlformats.org/officeDocument/2006/relationships/font" Target="fonts/font1.fntdata"/><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handoutMaster" Target="handoutMasters/handoutMaster1.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5" Type="http://schemas.openxmlformats.org/officeDocument/2006/relationships/hyperlink" Target="https://superuser.com/posts/1201729/edit" TargetMode="External"/><Relationship Id="rId4" Type="http://schemas.openxmlformats.org/officeDocument/2006/relationships/hyperlink" Target="https://superuser.com/a/1201729" TargetMode="External"/><Relationship Id="rId3" Type="http://schemas.openxmlformats.org/officeDocument/2006/relationships/hyperlink" Target="http://x86.renejeschke.de/html/file_module_x86_id_326.html"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   采用三级时序的硬布线控制器逻辑结构如图所示，其核心部件是时序产生器，用于循环产生产生状态周期电位、节拍电位，</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操作控制器利用这些时序信号对操作控制信号进行时序调制，以精确控制操作控制信号的产生时间和持续时间，</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所有微操作控制信号都可以看成状指令译码信号，反馈信号、状态周期电位、节拍电位和的组合逻辑函数，所以这里硬布线控制器是一个纯组合逻辑</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这一讲主要介绍单总线结构</a:t>
            </a:r>
            <a:r>
              <a:rPr lang="en-US" altLang="zh-CN"/>
              <a:t>CPU</a:t>
            </a:r>
            <a:r>
              <a:rPr lang="zh-CN" altLang="en-US"/>
              <a:t>三级时序硬布线控制器的设计方法。</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kern="0" baseline="-25000">
              <a:solidFill>
                <a:schemeClr val="tx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设计完成了时序产生器，下面就该设计硬布线控制器核心组合逻辑单元了，由于每个控制信号都是</a:t>
            </a:r>
            <a:endParaRPr lang="zh-CN" altLang="en-US"/>
          </a:p>
          <a:p>
            <a:r>
              <a:rPr lang="zh-CN" altLang="en-US"/>
              <a:t>指令译码，反馈信号</a:t>
            </a:r>
            <a:r>
              <a:rPr lang="en-US" altLang="zh-CN"/>
              <a:t>,</a:t>
            </a:r>
            <a:r>
              <a:rPr lang="zh-CN" altLang="en-US"/>
              <a:t>状态周期，节拍电，的组合逻辑函数，所以，我们只需要弄清楚各操作控制信号产生的条件就可以得到它们的逻辑表达式。</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endParaRPr lang="en-US" altLang="zh-CN"/>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p:sp>
      <p:sp>
        <p:nvSpPr>
          <p:cNvPr id="239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2189C530-12A4-40E9-9940-A071D21F408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I read that microcode is loaded in the processor on each reboot.</a:t>
            </a:r>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BIOS can issue a microcode update during boot. So can the operating system. Frequently these updates are required, especially with later Intel CPUs.</a:t>
            </a:r>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It resides on flash memory and when the machine is booted, it gets copied to the CPU. Or in the case of Linux, the OS itself has the microcode copy for the processor. But how does the microcode get copied to the processor?</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Modern Intel and CPUs have a mechanism called "Model Specific Registers", and special CPU instructions to read (RDMSR) and write to them (WRMSR). While these registers affect CPU settings, writing to a specific one with the address of the new microcode tells the CPU to read a region of memory and apply over the existing microcode.</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All data moves in a computer by the consent of the CPU. CPU is given instructions in machine language. As microcode is imperative for execution of these machine language instructions, so without the microcode being present in the processor, how the instruction for accessing the flash memory and doing the consequent operations are done by CPU?</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There is always a microcode. The mechanism above updates the microcode. Intel/AMD don't really publish specifics on how it works, they only provide an update mechanism. Obviously somehow it is copying a ROM microcode to some sort of CPU internal memory. But there is some microcode there when the CPU starts. Some recent Intel and possibly AMD CPUs won't work reliably after boot without a microcode update done by the BIOS but evidently they will function well enough to perform an initial microcode update.</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Does this mean that hard-wired non-</a:t>
            </a:r>
            <a:r>
              <a:rPr lang="en-US" altLang="zh-CN" sz="1200" b="0" i="0" kern="1200" dirty="0" err="1">
                <a:solidFill>
                  <a:schemeClr val="tx1"/>
                </a:solidFill>
                <a:effectLst/>
                <a:latin typeface="+mn-lt"/>
                <a:ea typeface="+mn-ea"/>
                <a:cs typeface="+mn-cs"/>
              </a:rPr>
              <a:t>microcoded</a:t>
            </a:r>
            <a:r>
              <a:rPr lang="en-US" altLang="zh-CN" sz="1200" b="0" i="0" kern="1200" dirty="0">
                <a:solidFill>
                  <a:schemeClr val="tx1"/>
                </a:solidFill>
                <a:effectLst/>
                <a:latin typeface="+mn-lt"/>
                <a:ea typeface="+mn-ea"/>
                <a:cs typeface="+mn-cs"/>
              </a:rPr>
              <a:t> instructions copy the microcode in real mode?</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initial microcode setup is done internally by the CPU and no instructions are executed to achieve that. It's setup before the first CPU instruction is executed.</a:t>
            </a:r>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To update the BIOS the appropriate RDMSR and WRMSR instructions must be executed.</a:t>
            </a:r>
            <a:endParaRPr lang="en-US" altLang="zh-CN" sz="1200" b="0" i="0" kern="1200" dirty="0">
              <a:solidFill>
                <a:schemeClr val="tx1"/>
              </a:solidFill>
              <a:effectLst/>
              <a:latin typeface="+mn-lt"/>
              <a:ea typeface="+mn-ea"/>
              <a:cs typeface="+mn-cs"/>
            </a:endParaRPr>
          </a:p>
          <a:p>
            <a:pPr fontAlgn="base"/>
            <a:r>
              <a:rPr lang="en-US" altLang="zh-CN" sz="1200" b="0" i="0" u="sng" kern="1200" dirty="0">
                <a:solidFill>
                  <a:schemeClr val="tx1"/>
                </a:solidFill>
                <a:effectLst/>
                <a:latin typeface="+mn-lt"/>
                <a:ea typeface="+mn-ea"/>
                <a:cs typeface="+mn-cs"/>
                <a:hlinkClick r:id="rId3"/>
              </a:rPr>
              <a:t>Reference</a:t>
            </a:r>
            <a:r>
              <a:rPr lang="en-US" altLang="zh-CN" sz="1200" b="0" i="0" kern="1200" dirty="0">
                <a:solidFill>
                  <a:schemeClr val="tx1"/>
                </a:solidFill>
                <a:effectLst/>
                <a:latin typeface="+mn-lt"/>
                <a:ea typeface="+mn-ea"/>
                <a:cs typeface="+mn-cs"/>
              </a:rPr>
              <a:t>: "This instruction must be executed at privilege level 0 or in real-address mode; otherwise, a general protection exception #GP(0) will be generated." If it's not executed in real mode it must be done in ring 0 or kernel mode. You can update the microcode anytime.</a:t>
            </a:r>
            <a:endParaRPr lang="en-US" altLang="zh-CN" sz="1200" b="0" i="0" kern="1200" dirty="0">
              <a:solidFill>
                <a:schemeClr val="tx1"/>
              </a:solidFill>
              <a:effectLst/>
              <a:latin typeface="+mn-lt"/>
              <a:ea typeface="+mn-ea"/>
              <a:cs typeface="+mn-cs"/>
            </a:endParaRPr>
          </a:p>
          <a:p>
            <a:pPr fontAlgn="base"/>
            <a:r>
              <a:rPr lang="en-US" altLang="zh-CN" sz="1200" b="0" i="0" u="none" strike="noStrike" kern="1200" dirty="0" err="1">
                <a:solidFill>
                  <a:schemeClr val="tx1"/>
                </a:solidFill>
                <a:effectLst/>
                <a:latin typeface="+mn-lt"/>
                <a:ea typeface="+mn-ea"/>
                <a:cs typeface="+mn-cs"/>
                <a:hlinkClick r:id="rId4" tooltip="short permalink to this answer"/>
              </a:rPr>
              <a:t>share</a:t>
            </a:r>
            <a:r>
              <a:rPr lang="en-US" altLang="zh-CN" sz="1200" b="0" i="0" u="none" strike="noStrike" kern="1200" dirty="0" err="1">
                <a:solidFill>
                  <a:schemeClr val="tx1"/>
                </a:solidFill>
                <a:effectLst/>
                <a:latin typeface="+mn-lt"/>
                <a:ea typeface="+mn-ea"/>
                <a:cs typeface="+mn-cs"/>
                <a:hlinkClick r:id="rId5"/>
              </a:rPr>
              <a:t>improve</a:t>
            </a:r>
            <a:r>
              <a:rPr lang="en-US" altLang="zh-CN" sz="1200" b="0" i="0" u="none" strike="noStrike" kern="1200" dirty="0">
                <a:solidFill>
                  <a:schemeClr val="tx1"/>
                </a:solidFill>
                <a:effectLst/>
                <a:latin typeface="+mn-lt"/>
                <a:ea typeface="+mn-ea"/>
                <a:cs typeface="+mn-cs"/>
                <a:hlinkClick r:id="rId5"/>
              </a:rPr>
              <a:t> this answer</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10.jpeg"/><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5.png"/><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image" Target="../media/image17.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image" Target="../media/image17.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tags" Target="../tags/tag7.xml"/><Relationship Id="rId4" Type="http://schemas.openxmlformats.org/officeDocument/2006/relationships/image" Target="../media/image17.png"/><Relationship Id="rId3" Type="http://schemas.microsoft.com/office/2007/relationships/media" Target="../media/media3.m4a"/><Relationship Id="rId2" Type="http://schemas.openxmlformats.org/officeDocument/2006/relationships/audio" Target="../media/media3.m4a"/><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media" Target="../media/media4.m4a"/><Relationship Id="rId1" Type="http://schemas.openxmlformats.org/officeDocument/2006/relationships/audio" Target="../media/media4.m4a"/></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   </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数据流</a:t>
            </a:r>
            <a:r>
              <a:rPr lang="en-US" altLang="zh-CN" b="1" dirty="0">
                <a:cs typeface="Segoe UI Black" panose="020B0A02040204020203" pitchFamily="34" charset="0"/>
                <a:sym typeface="Arial" panose="020B0604020202020204" pitchFamily="34" charset="0"/>
              </a:rPr>
              <a:t>)</a:t>
            </a:r>
            <a:endParaRPr lang="zh-CN" altLang="en-US"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chemeClr val="accent5"/>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chemeClr val="accent5"/>
                </a:solidFill>
                <a:cs typeface="Segoe UI Black" panose="020B0A02040204020203" pitchFamily="34" charset="0"/>
                <a:sym typeface="Arial" panose="020B0604020202020204" pitchFamily="34" charset="0"/>
              </a:rPr>
              <a:t>时钟驱动   </a:t>
            </a:r>
            <a:r>
              <a:rPr lang="zh-CN" altLang="en-US" sz="2600" b="1" dirty="0">
                <a:solidFill>
                  <a:schemeClr val="accent5"/>
                </a:solidFill>
                <a:cs typeface="Segoe UI Black" panose="020B0A02040204020203" pitchFamily="34" charset="0"/>
                <a:sym typeface="Arial" panose="020B0604020202020204" pitchFamily="34" charset="0"/>
              </a:rPr>
              <a:t>（控制流）</a:t>
            </a:r>
            <a:endParaRPr lang="zh-CN" altLang="en-US" sz="26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chemeClr val="accent5"/>
                </a:solidFill>
                <a:cs typeface="Segoe UI Black" panose="020B0A02040204020203" pitchFamily="34" charset="0"/>
                <a:sym typeface="Arial" panose="020B0604020202020204" pitchFamily="34" charset="0"/>
              </a:rPr>
              <a:t>共享通路（总线）</a:t>
            </a:r>
            <a:r>
              <a:rPr lang="zh-CN" altLang="en-US" sz="2600" dirty="0">
                <a:cs typeface="Segoe UI Black" panose="020B0A02040204020203" pitchFamily="34" charset="0"/>
                <a:sym typeface="Arial" panose="020B0604020202020204" pitchFamily="34" charset="0"/>
              </a:rPr>
              <a:t>、</a:t>
            </a:r>
            <a:r>
              <a:rPr lang="zh-CN" altLang="en-US" sz="2600" dirty="0">
                <a:solidFill>
                  <a:schemeClr val="accent5"/>
                </a:solidFill>
                <a:cs typeface="Segoe UI Black" panose="020B0A02040204020203" pitchFamily="34" charset="0"/>
                <a:sym typeface="Arial" panose="020B0604020202020204" pitchFamily="34" charset="0"/>
              </a:rPr>
              <a:t>专用通路</a:t>
            </a:r>
            <a:endParaRPr lang="zh-CN" altLang="en-US" sz="2600" dirty="0">
              <a:solidFill>
                <a:schemeClr val="accent5"/>
              </a:solidFill>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10468" y="1734132"/>
            <a:ext cx="3859617" cy="699359"/>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sp>
        <p:nvSpPr>
          <p:cNvPr id="48" name="矩形 47"/>
          <p:cNvSpPr/>
          <p:nvPr/>
        </p:nvSpPr>
        <p:spPr>
          <a:xfrm>
            <a:off x="9519270" y="2700635"/>
            <a:ext cx="1202573" cy="355034"/>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Rt</a:t>
            </a: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2" y="2395237"/>
            <a:ext cx="474810" cy="999092"/>
            <a:chOff x="5445858" y="2431009"/>
            <a:chExt cx="500776" cy="1053730"/>
          </a:xfrm>
        </p:grpSpPr>
        <p:sp>
          <p:nvSpPr>
            <p:cNvPr id="108" name="矩形 107"/>
            <p:cNvSpPr/>
            <p:nvPr/>
          </p:nvSpPr>
          <p:spPr>
            <a:xfrm>
              <a:off x="5445858" y="2431009"/>
              <a:ext cx="463582"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448365"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500776"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70" y="2385293"/>
            <a:ext cx="683200" cy="1001786"/>
            <a:chOff x="7902825" y="2420521"/>
            <a:chExt cx="720562" cy="1056571"/>
          </a:xfrm>
        </p:grpSpPr>
        <p:sp>
          <p:nvSpPr>
            <p:cNvPr id="112" name="矩形 111"/>
            <p:cNvSpPr/>
            <p:nvPr/>
          </p:nvSpPr>
          <p:spPr>
            <a:xfrm>
              <a:off x="7902825" y="2420521"/>
              <a:ext cx="720562"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641101"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Rt</a:t>
              </a: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787641" y="3984920"/>
            <a:ext cx="2897326"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err="1">
                <a:solidFill>
                  <a:srgbClr val="FF6600"/>
                </a:solidFill>
                <a:latin typeface="Courier New" panose="02070309020205020404" pitchFamily="49" charset="0"/>
                <a:cs typeface="Courier New" panose="02070309020205020404" pitchFamily="49" charset="0"/>
              </a:rPr>
              <a:t>R</a:t>
            </a:r>
            <a:r>
              <a:rPr lang="en-US" altLang="zh-CN" sz="2655" b="1" kern="0" baseline="-25000" dirty="0" err="1">
                <a:solidFill>
                  <a:srgbClr val="FF6600"/>
                </a:solidFill>
                <a:latin typeface="Courier New" panose="02070309020205020404" pitchFamily="49" charset="0"/>
                <a:cs typeface="Courier New" panose="02070309020205020404" pitchFamily="49" charset="0"/>
              </a:rPr>
              <a:t>s</a:t>
            </a: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err="1">
                <a:solidFill>
                  <a:srgbClr val="FF6600"/>
                </a:solidFill>
                <a:latin typeface="Courier New" panose="02070309020205020404" pitchFamily="49" charset="0"/>
                <a:cs typeface="Courier New" panose="02070309020205020404" pitchFamily="49" charset="0"/>
              </a:rPr>
              <a:t>R</a:t>
            </a:r>
            <a:r>
              <a:rPr lang="en-US" altLang="zh-CN" sz="2655" b="1" kern="0" baseline="-25000" dirty="0" err="1">
                <a:solidFill>
                  <a:srgbClr val="FF6600"/>
                </a:solidFill>
                <a:latin typeface="Courier New" panose="02070309020205020404" pitchFamily="49" charset="0"/>
                <a:cs typeface="Courier New" panose="02070309020205020404" pitchFamily="49" charset="0"/>
              </a:rPr>
              <a:t>t</a:t>
            </a: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 R</a:t>
            </a:r>
            <a:r>
              <a:rPr lang="en-US" altLang="zh-CN" sz="265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d</a:t>
            </a:r>
            <a:endParaRPr lang="en-US" sz="2655"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par>
                          <p:cTn id="76" fill="hold">
                            <p:stCondLst>
                              <p:cond delay="2000"/>
                            </p:stCondLst>
                            <p:childTnLst>
                              <p:par>
                                <p:cTn id="77" presetID="22" presetClass="entr" presetSubtype="1" fill="hold"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wipe(up)">
                                      <p:cBhvr>
                                        <p:cTn id="79" dur="500"/>
                                        <p:tgtEl>
                                          <p:spTgt spid="85"/>
                                        </p:tgtEl>
                                      </p:cBhvr>
                                    </p:animEffect>
                                  </p:childTnLst>
                                </p:cTn>
                              </p:par>
                            </p:childTnLst>
                          </p:cTn>
                        </p:par>
                        <p:par>
                          <p:cTn id="80" fill="hold">
                            <p:stCondLst>
                              <p:cond delay="2500"/>
                            </p:stCondLst>
                            <p:childTnLst>
                              <p:par>
                                <p:cTn id="81" presetID="22" presetClass="entr" presetSubtype="2" fill="hold"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right)">
                                      <p:cBhvr>
                                        <p:cTn id="83" dur="500"/>
                                        <p:tgtEl>
                                          <p:spTgt spid="88"/>
                                        </p:tgtEl>
                                      </p:cBhvr>
                                    </p:animEffect>
                                  </p:childTnLst>
                                </p:cTn>
                              </p:par>
                            </p:childTnLst>
                          </p:cTn>
                        </p:par>
                        <p:par>
                          <p:cTn id="84" fill="hold">
                            <p:stCondLst>
                              <p:cond delay="3000"/>
                            </p:stCondLst>
                            <p:childTnLst>
                              <p:par>
                                <p:cTn id="85" presetID="22" presetClass="entr" presetSubtype="4" fill="hold"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down)">
                                      <p:cBhvr>
                                        <p:cTn id="87" dur="500"/>
                                        <p:tgtEl>
                                          <p:spTgt spid="87"/>
                                        </p:tgtEl>
                                      </p:cBhvr>
                                    </p:animEffect>
                                  </p:childTnLst>
                                </p:cTn>
                              </p:par>
                            </p:childTnLst>
                          </p:cTn>
                        </p:par>
                        <p:par>
                          <p:cTn id="88" fill="hold">
                            <p:stCondLst>
                              <p:cond delay="3500"/>
                            </p:stCondLst>
                            <p:childTnLst>
                              <p:par>
                                <p:cTn id="89" presetID="22" presetClass="entr" presetSubtype="8" fill="hold"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14" grpId="0"/>
      <p:bldP spid="1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79" y="1967955"/>
            <a:ext cx="474810" cy="1056990"/>
            <a:chOff x="4446114" y="2075379"/>
            <a:chExt cx="500776" cy="1114794"/>
          </a:xfrm>
        </p:grpSpPr>
        <p:sp>
          <p:nvSpPr>
            <p:cNvPr id="128" name="矩形 127"/>
            <p:cNvSpPr/>
            <p:nvPr/>
          </p:nvSpPr>
          <p:spPr>
            <a:xfrm>
              <a:off x="4446114" y="2075379"/>
              <a:ext cx="500776" cy="405084"/>
            </a:xfrm>
            <a:prstGeom prst="rect">
              <a:avLst/>
            </a:prstGeom>
          </p:spPr>
          <p:txBody>
            <a:bodyPr wrap="none">
              <a:spAutoFit/>
            </a:bodyPr>
            <a:lstStyle/>
            <a:p>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80488" cy="405084"/>
            </a:xfrm>
            <a:prstGeom prst="rect">
              <a:avLst/>
            </a:prstGeom>
          </p:spPr>
          <p:txBody>
            <a:bodyPr wrap="none">
              <a:spAutoFit/>
            </a:bodyPr>
            <a:lstStyle/>
            <a:p>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962123" cy="384080"/>
          </a:xfrm>
          <a:prstGeom prst="rect">
            <a:avLst/>
          </a:prstGeom>
        </p:spPr>
        <p:txBody>
          <a:bodyPr wrap="none">
            <a:spAutoFit/>
          </a:bodyPr>
          <a:lstStyle/>
          <a:p>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Rs</a:t>
            </a:r>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168105"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dirty="0">
                <a:solidFill>
                  <a:srgbClr val="FF6600"/>
                </a:solidFill>
                <a:latin typeface="Courier New" panose="02070309020205020404" pitchFamily="49" charset="0"/>
                <a:cs typeface="Courier New" panose="02070309020205020404" pitchFamily="49" charset="0"/>
              </a:rPr>
              <a:t>Mem[(R</a:t>
            </a:r>
            <a:r>
              <a:rPr lang="en-US" altLang="zh-CN" sz="2275" b="1" kern="0" baseline="-25000" dirty="0">
                <a:solidFill>
                  <a:srgbClr val="FF6600"/>
                </a:solidFill>
                <a:latin typeface="Courier New" panose="02070309020205020404" pitchFamily="49" charset="0"/>
                <a:cs typeface="Courier New" panose="02070309020205020404" pitchFamily="49" charset="0"/>
              </a:rPr>
              <a:t>s</a:t>
            </a:r>
            <a:r>
              <a:rPr lang="en-US" altLang="zh-CN" sz="2275" b="1" kern="0" dirty="0">
                <a:solidFill>
                  <a:srgbClr val="FF6600"/>
                </a:solidFill>
                <a:latin typeface="Courier New" panose="02070309020205020404" pitchFamily="49" charset="0"/>
                <a:cs typeface="Courier New" panose="02070309020205020404" pitchFamily="49" charset="0"/>
              </a:rPr>
              <a:t>)+Imm16])</a:t>
            </a:r>
            <a:r>
              <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R</a:t>
            </a:r>
            <a:r>
              <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6993529"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err="1">
                <a:solidFill>
                  <a:srgbClr val="FF6600"/>
                </a:solidFill>
                <a:latin typeface="Courier New" panose="02070309020205020404" pitchFamily="49" charset="0"/>
                <a:cs typeface="Courier New" panose="02070309020205020404" pitchFamily="49" charset="0"/>
              </a:rPr>
              <a:t>Rt</a:t>
            </a: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dirty="0">
                <a:solidFill>
                  <a:srgbClr val="FF6600"/>
                </a:solidFill>
                <a:latin typeface="Courier New" panose="02070309020205020404" pitchFamily="49" charset="0"/>
                <a:cs typeface="Courier New" panose="02070309020205020404" pitchFamily="49" charset="0"/>
              </a:rPr>
              <a:t>Mem[(</a:t>
            </a:r>
            <a:r>
              <a:rPr lang="en-US" altLang="zh-CN" sz="2275" b="1" kern="0" dirty="0" err="1">
                <a:solidFill>
                  <a:srgbClr val="FF6600"/>
                </a:solidFill>
                <a:latin typeface="Courier New" panose="02070309020205020404" pitchFamily="49" charset="0"/>
                <a:cs typeface="Courier New" panose="02070309020205020404" pitchFamily="49" charset="0"/>
              </a:rPr>
              <a:t>Rs</a:t>
            </a: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err="1">
                <a:solidFill>
                  <a:srgbClr val="FF6600"/>
                </a:solidFill>
                <a:latin typeface="Courier New" panose="02070309020205020404" pitchFamily="49" charset="0"/>
                <a:cs typeface="Courier New" panose="02070309020205020404" pitchFamily="49" charset="0"/>
              </a:rPr>
              <a:t>Imm</a:t>
            </a:r>
            <a:r>
              <a:rPr lang="en-US" altLang="zh-CN" sz="2275" b="1" kern="0" dirty="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5" y="1978542"/>
            <a:ext cx="474810" cy="717704"/>
            <a:chOff x="4446114" y="2075379"/>
            <a:chExt cx="500776" cy="756953"/>
          </a:xfrm>
        </p:grpSpPr>
        <p:sp>
          <p:nvSpPr>
            <p:cNvPr id="302" name="矩形 301"/>
            <p:cNvSpPr/>
            <p:nvPr/>
          </p:nvSpPr>
          <p:spPr>
            <a:xfrm>
              <a:off x="4446114" y="2075379"/>
              <a:ext cx="500776" cy="405084"/>
            </a:xfrm>
            <a:prstGeom prst="rect">
              <a:avLst/>
            </a:prstGeom>
          </p:spPr>
          <p:txBody>
            <a:bodyPr wrap="none">
              <a:spAutoFit/>
            </a:bodyPr>
            <a:lstStyle/>
            <a:p>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80488" cy="405084"/>
            </a:xfrm>
            <a:prstGeom prst="rect">
              <a:avLst/>
            </a:prstGeom>
          </p:spPr>
          <p:txBody>
            <a:bodyPr wrap="none">
              <a:spAutoFit/>
            </a:bodyPr>
            <a:lstStyle/>
            <a:p>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1014739" cy="900918"/>
              <a:chOff x="6289174" y="2346630"/>
              <a:chExt cx="1014739" cy="900918"/>
            </a:xfrm>
          </p:grpSpPr>
          <p:sp>
            <p:nvSpPr>
              <p:cNvPr id="311" name="矩形 310"/>
              <p:cNvSpPr/>
              <p:nvPr/>
            </p:nvSpPr>
            <p:spPr>
              <a:xfrm>
                <a:off x="6289174" y="2346630"/>
                <a:ext cx="1014739" cy="405083"/>
              </a:xfrm>
              <a:prstGeom prst="rect">
                <a:avLst/>
              </a:prstGeom>
            </p:spPr>
            <p:txBody>
              <a:bodyPr wrap="none">
                <a:spAutoFit/>
              </a:bodyPr>
              <a:lstStyle/>
              <a:p>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Rs</a:t>
                </a:r>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94450" cy="405084"/>
              </a:xfrm>
              <a:prstGeom prst="rect">
                <a:avLst/>
              </a:prstGeom>
            </p:spPr>
            <p:txBody>
              <a:bodyPr wrap="none">
                <a:spAutoFit/>
              </a:bodyPr>
              <a:lstStyle/>
              <a:p>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5" b="1" dirty="0" err="1">
                    <a:latin typeface="微软雅黑" panose="020B0503020204020204" pitchFamily="34" charset="-122"/>
                    <a:ea typeface="微软雅黑" panose="020B0503020204020204" pitchFamily="34" charset="-122"/>
                    <a:cs typeface="Times New Roman" panose="02020603050405020304" pitchFamily="18" charset="0"/>
                  </a:rPr>
                  <a:t>Rt</a:t>
                </a:r>
                <a:r>
                  <a:rPr lang="zh-CN" altLang="en-US" sz="1895"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R</a:t>
              </a:r>
              <a:r>
                <a:rPr lang="en-US" altLang="zh-CN" sz="1400" kern="0" baseline="-25000" dirty="0" err="1">
                  <a:solidFill>
                    <a:sysClr val="window" lastClr="FFFFFF"/>
                  </a:solidFill>
                  <a:latin typeface="Calibri" panose="020F0502020204030204"/>
                  <a:ea typeface="宋体" panose="02010600030101010101" pitchFamily="2" charset="-122"/>
                </a:rPr>
                <a:t>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R</a:t>
              </a:r>
              <a:r>
                <a:rPr lang="en-US" altLang="zh-CN" sz="1400" kern="0" baseline="-25000" dirty="0" err="1">
                  <a:solidFill>
                    <a:sysClr val="window" lastClr="FFFFFF"/>
                  </a:solidFill>
                  <a:latin typeface="Calibri" panose="020F0502020204030204"/>
                  <a:ea typeface="宋体" panose="02010600030101010101" pitchFamily="2" charset="-122"/>
                </a:rPr>
                <a:t>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rgbClr val="0000FF"/>
                  </a:solidFill>
                  <a:latin typeface="Calibri" panose="020F0502020204030204"/>
                  <a:ea typeface="宋体" panose="02010600030101010101" pitchFamily="2" charset="-122"/>
                </a:rPr>
                <a:t>R</a:t>
              </a:r>
              <a:r>
                <a:rPr lang="en-US" altLang="zh-CN" sz="1400" kern="0" baseline="-25000" dirty="0">
                  <a:solidFill>
                    <a:srgbClr val="0000FF"/>
                  </a:solidFill>
                  <a:latin typeface="Calibri" panose="020F0502020204030204"/>
                  <a:ea typeface="宋体" panose="02010600030101010101" pitchFamily="2" charset="-122"/>
                </a:rPr>
                <a:t>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R</a:t>
              </a:r>
              <a:r>
                <a:rPr lang="en-US" altLang="zh-CN" sz="1400" kern="0" baseline="-25000" dirty="0" err="1">
                  <a:solidFill>
                    <a:sysClr val="window" lastClr="FFFFFF"/>
                  </a:solidFill>
                  <a:latin typeface="Calibri" panose="020F0502020204030204"/>
                  <a:ea typeface="宋体" panose="02010600030101010101" pitchFamily="2" charset="-122"/>
                </a:rPr>
                <a:t>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R</a:t>
              </a:r>
              <a:r>
                <a:rPr lang="en-US" altLang="zh-CN" sz="1400" kern="0" baseline="-25000" dirty="0" err="1">
                  <a:solidFill>
                    <a:sysClr val="window" lastClr="FFFFFF"/>
                  </a:solidFill>
                  <a:latin typeface="Calibri" panose="020F0502020204030204"/>
                  <a:ea typeface="宋体" panose="02010600030101010101" pitchFamily="2" charset="-122"/>
                </a:rPr>
                <a:t>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5"/>
            <a:ext cx="1422184" cy="848087"/>
            <a:chOff x="10326051" y="1806131"/>
            <a:chExt cx="1499960" cy="894467"/>
          </a:xfrm>
        </p:grpSpPr>
        <p:cxnSp>
          <p:nvCxnSpPr>
            <p:cNvPr id="100" name="直接连接符 99"/>
            <p:cNvCxnSpPr/>
            <p:nvPr/>
          </p:nvCxnSpPr>
          <p:spPr>
            <a:xfrm>
              <a:off x="11045226" y="2165088"/>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582406" y="5367165"/>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rgbClr val="0000FF"/>
                  </a:solidFill>
                  <a:latin typeface="Calibri" panose="020F0502020204030204"/>
                  <a:ea typeface="宋体" panose="02010600030101010101" pitchFamily="2" charset="-122"/>
                </a:rPr>
                <a:t>R</a:t>
              </a:r>
              <a:r>
                <a:rPr lang="en-US" altLang="zh-CN" sz="1515" kern="0" baseline="-25000" dirty="0">
                  <a:solidFill>
                    <a:srgbClr val="0000FF"/>
                  </a:solidFill>
                  <a:latin typeface="Calibri" panose="020F0502020204030204"/>
                  <a:ea typeface="宋体" panose="02010600030101010101" pitchFamily="2" charset="-122"/>
                </a:rPr>
                <a:t>d</a:t>
              </a:r>
              <a:endParaRPr lang="zh-CN" altLang="en-US" sz="1515"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73952"/>
            <a:ext cx="0" cy="2642435"/>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ysClr val="window" lastClr="FFFFFF"/>
                  </a:solidFill>
                  <a:latin typeface="Calibri" panose="020F0502020204030204"/>
                  <a:ea typeface="宋体" panose="02010600030101010101" pitchFamily="2" charset="-122"/>
                </a:rPr>
                <a:t>R</a:t>
              </a:r>
              <a:r>
                <a:rPr lang="en-US" altLang="zh-CN" sz="1600" kern="0" baseline="-25000" dirty="0" err="1">
                  <a:solidFill>
                    <a:sysClr val="window" lastClr="FFFFFF"/>
                  </a:solidFill>
                  <a:latin typeface="Calibri" panose="020F0502020204030204"/>
                  <a:ea typeface="宋体" panose="02010600030101010101" pitchFamily="2" charset="-122"/>
                </a:rPr>
                <a:t>s</a:t>
              </a:r>
              <a:r>
                <a:rPr lang="en-US" altLang="zh-CN" sz="1600" kern="0" baseline="-25000" dirty="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rgbClr val="0000FF"/>
                  </a:solidFill>
                  <a:latin typeface="Calibri" panose="020F0502020204030204"/>
                  <a:ea typeface="宋体" panose="02010600030101010101" pitchFamily="2" charset="-122"/>
                </a:rPr>
                <a:t>R</a:t>
              </a:r>
              <a:r>
                <a:rPr lang="en-US" altLang="zh-CN" sz="1600" kern="0" baseline="-25000" dirty="0" err="1">
                  <a:solidFill>
                    <a:srgbClr val="0000FF"/>
                  </a:solidFill>
                  <a:latin typeface="Calibri" panose="020F0502020204030204"/>
                  <a:ea typeface="宋体" panose="02010600030101010101" pitchFamily="2" charset="-122"/>
                </a:rPr>
                <a:t>t</a:t>
              </a:r>
              <a:r>
                <a:rPr lang="en-US" altLang="zh-CN" sz="1600" kern="0" dirty="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ysClr val="window" lastClr="FFFFFF"/>
                  </a:solidFill>
                  <a:latin typeface="Calibri" panose="020F0502020204030204"/>
                  <a:ea typeface="宋体" panose="02010600030101010101" pitchFamily="2" charset="-122"/>
                </a:rPr>
                <a:t>R</a:t>
              </a:r>
              <a:r>
                <a:rPr lang="en-US" altLang="zh-CN" sz="1600" kern="0" baseline="-25000" dirty="0" err="1">
                  <a:solidFill>
                    <a:sysClr val="window" lastClr="FFFFFF"/>
                  </a:solidFill>
                  <a:latin typeface="Calibri" panose="020F0502020204030204"/>
                  <a:ea typeface="宋体" panose="02010600030101010101" pitchFamily="2" charset="-122"/>
                </a:rPr>
                <a:t>s</a:t>
              </a:r>
              <a:r>
                <a:rPr lang="en-US" altLang="zh-CN" sz="1600" kern="0" baseline="-25000" dirty="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rgbClr val="0000FF"/>
                  </a:solidFill>
                  <a:latin typeface="Calibri" panose="020F0502020204030204"/>
                  <a:ea typeface="宋体" panose="02010600030101010101" pitchFamily="2" charset="-122"/>
                </a:rPr>
                <a:t>R</a:t>
              </a:r>
              <a:r>
                <a:rPr lang="en-US" altLang="zh-CN" sz="1600" kern="0" baseline="-25000" dirty="0" err="1">
                  <a:solidFill>
                    <a:srgbClr val="0000FF"/>
                  </a:solidFill>
                  <a:latin typeface="Calibri" panose="020F0502020204030204"/>
                  <a:ea typeface="宋体" panose="02010600030101010101" pitchFamily="2" charset="-122"/>
                </a:rPr>
                <a:t>t</a:t>
              </a:r>
              <a:r>
                <a:rPr lang="en-US" altLang="zh-CN" sz="1600" kern="0" dirty="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ysClr val="window" lastClr="FFFFFF"/>
                  </a:solidFill>
                  <a:latin typeface="Calibri" panose="020F0502020204030204"/>
                  <a:ea typeface="宋体" panose="02010600030101010101" pitchFamily="2" charset="-122"/>
                </a:rPr>
                <a:t>R</a:t>
              </a:r>
              <a:r>
                <a:rPr lang="en-US" altLang="zh-CN" sz="1600" kern="0" baseline="-25000" dirty="0" err="1">
                  <a:solidFill>
                    <a:sysClr val="window" lastClr="FFFFFF"/>
                  </a:solidFill>
                  <a:latin typeface="Calibri" panose="020F0502020204030204"/>
                  <a:ea typeface="宋体" panose="02010600030101010101" pitchFamily="2" charset="-122"/>
                </a:rPr>
                <a:t>s</a:t>
              </a:r>
              <a:r>
                <a:rPr lang="en-US" altLang="zh-CN" sz="1600" kern="0" baseline="-25000" dirty="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err="1">
                  <a:solidFill>
                    <a:schemeClr val="bg1"/>
                  </a:solidFill>
                  <a:latin typeface="Calibri" panose="020F0502020204030204"/>
                  <a:ea typeface="宋体" panose="02010600030101010101" pitchFamily="2" charset="-122"/>
                </a:rPr>
                <a:t>R</a:t>
              </a:r>
              <a:r>
                <a:rPr lang="en-US" altLang="zh-CN" sz="1600" kern="0" baseline="-25000" dirty="0" err="1">
                  <a:solidFill>
                    <a:schemeClr val="bg1"/>
                  </a:solidFill>
                  <a:latin typeface="Calibri" panose="020F0502020204030204"/>
                  <a:ea typeface="宋体" panose="02010600030101010101" pitchFamily="2" charset="-122"/>
                </a:rPr>
                <a:t>t</a:t>
              </a:r>
              <a:r>
                <a:rPr lang="en-US" altLang="zh-CN" sz="1600" kern="0" dirty="0">
                  <a:solidFill>
                    <a:schemeClr val="bg1"/>
                  </a:solidFill>
                  <a:latin typeface="Calibri" panose="020F0502020204030204"/>
                  <a:ea typeface="宋体" panose="02010600030101010101" pitchFamily="2" charset="-122"/>
                </a:rPr>
                <a:t> </a:t>
              </a:r>
              <a:endParaRPr lang="zh-CN" altLang="en-US" sz="16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79323"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186553"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35" name="矩形 134"/>
          <p:cNvSpPr/>
          <p:nvPr/>
        </p:nvSpPr>
        <p:spPr>
          <a:xfrm>
            <a:off x="4179323"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6" name="矩形 135"/>
          <p:cNvSpPr/>
          <p:nvPr/>
        </p:nvSpPr>
        <p:spPr>
          <a:xfrm>
            <a:off x="4186553"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现代计算机采用多周期方式</a:t>
            </a:r>
            <a:endParaRPr lang="zh-CN" altLang="en-US" dirty="0"/>
          </a:p>
          <a:p>
            <a:endParaRPr lang="en-US" altLang="zh-CN" dirty="0"/>
          </a:p>
          <a:p>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50000"/>
              </a:lnSpc>
            </a:pPr>
            <a:r>
              <a:rPr lang="zh-CN" altLang="en-US" dirty="0"/>
              <a:t>数据通路</a:t>
            </a:r>
            <a:endParaRPr lang="zh-CN" altLang="en-US" dirty="0"/>
          </a:p>
          <a:p>
            <a:pPr>
              <a:lnSpc>
                <a:spcPct val="150000"/>
              </a:lnSpc>
            </a:pPr>
            <a:r>
              <a:rPr lang="zh-CN" altLang="en-US" dirty="0"/>
              <a:t>指令周期与时序（★★★）</a:t>
            </a:r>
            <a:endParaRPr lang="zh-CN" altLang="en-US" dirty="0"/>
          </a:p>
          <a:p>
            <a:pPr>
              <a:lnSpc>
                <a:spcPct val="160000"/>
              </a:lnSpc>
            </a:pPr>
            <a:r>
              <a:rPr lang="zh-CN" altLang="en-US" dirty="0"/>
              <a:t>硬布线控制器设计</a:t>
            </a:r>
            <a:endParaRPr lang="zh-CN" altLang="en-US" dirty="0"/>
          </a:p>
          <a:p>
            <a:pPr>
              <a:lnSpc>
                <a:spcPct val="160000"/>
              </a:lnSpc>
            </a:pPr>
            <a:r>
              <a:rPr lang="zh-CN" altLang="en-US" dirty="0"/>
              <a:t>微程序控制器设计</a:t>
            </a:r>
            <a:endParaRPr lang="zh-CN" altLang="en-US" dirty="0"/>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b="1" dirty="0">
                <a:solidFill>
                  <a:srgbClr val="C00000"/>
                </a:solidFill>
              </a:rPr>
              <a:t>MIPS</a:t>
            </a:r>
            <a:r>
              <a:rPr lang="zh-CN" altLang="en-US" b="1" dirty="0">
                <a:solidFill>
                  <a:srgbClr val="C00000"/>
                </a:solidFill>
              </a:rPr>
              <a:t>多周期</a:t>
            </a:r>
            <a:r>
              <a:rPr lang="en-US" altLang="zh-CN" b="1" dirty="0">
                <a:solidFill>
                  <a:srgbClr val="C00000"/>
                </a:solidFill>
              </a:rPr>
              <a:t>CPU</a:t>
            </a:r>
            <a:r>
              <a:rPr lang="zh-CN" altLang="en-US" b="1" dirty="0">
                <a:solidFill>
                  <a:srgbClr val="C00000"/>
                </a:solidFill>
              </a:rPr>
              <a:t>设计</a:t>
            </a:r>
            <a:endParaRPr lang="zh-CN" altLang="en-US" b="1" dirty="0">
              <a:solidFill>
                <a:srgbClr val="C00000"/>
              </a:solidFill>
            </a:endParaRPr>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smtClean="0">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23044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smtClean="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723689"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9639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7853534" y="211537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2" y="2960861"/>
            <a:ext cx="2652445" cy="801978"/>
            <a:chOff x="9570959" y="3334754"/>
            <a:chExt cx="2797501" cy="845836"/>
          </a:xfrm>
        </p:grpSpPr>
        <p:sp>
          <p:nvSpPr>
            <p:cNvPr id="25"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5" name="图片 14"/>
          <p:cNvPicPr>
            <a:picLocks noChangeAspect="1"/>
          </p:cNvPicPr>
          <p:nvPr/>
        </p:nvPicPr>
        <p:blipFill>
          <a:blip r:embed="rId3">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4">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endParaRPr lang="zh-CN" altLang="en-US" sz="2800" spc="300" dirty="0">
              <a:solidFill>
                <a:schemeClr val="bg1"/>
              </a:solidFill>
              <a:latin typeface="书体坊兰亭体" panose="03000509000000000000" pitchFamily="65" charset="-122"/>
              <a:ea typeface="书体坊兰亭体" panose="03000509000000000000" pitchFamily="65" charset="-122"/>
            </a:endParaRP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188" t="20805" r="27417" b="4822"/>
          <a:stretch>
            <a:fillRect/>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286581" y="1863284"/>
            <a:ext cx="4296880" cy="793906"/>
          </a:xfrm>
          <a:prstGeom prst="rect">
            <a:avLst/>
          </a:prstGeom>
        </p:spPr>
      </p:pic>
      <p:pic>
        <p:nvPicPr>
          <p:cNvPr id="19" name="图片 1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60000"/>
              </a:lnSpc>
            </a:pPr>
            <a:r>
              <a:rPr lang="zh-CN" altLang="en-US" dirty="0"/>
              <a:t>数据通路</a:t>
            </a:r>
            <a:endParaRPr lang="zh-CN" altLang="en-US" dirty="0"/>
          </a:p>
          <a:p>
            <a:pPr>
              <a:lnSpc>
                <a:spcPct val="170000"/>
              </a:lnSpc>
            </a:pPr>
            <a:r>
              <a:rPr lang="zh-CN" altLang="en-US" b="1" dirty="0">
                <a:solidFill>
                  <a:srgbClr val="C00000"/>
                </a:solidFill>
              </a:rPr>
              <a:t>指令周期与时序（★★★）</a:t>
            </a:r>
            <a:endParaRPr lang="zh-CN" altLang="en-US" b="1" dirty="0">
              <a:solidFill>
                <a:srgbClr val="C00000"/>
              </a:solidFill>
            </a:endParaRPr>
          </a:p>
          <a:p>
            <a:pPr>
              <a:lnSpc>
                <a:spcPct val="160000"/>
              </a:lnSpc>
            </a:pPr>
            <a:r>
              <a:rPr lang="zh-CN" altLang="en-US" dirty="0"/>
              <a:t>硬布线控制器设计</a:t>
            </a:r>
            <a:endParaRPr lang="zh-CN" altLang="en-US" dirty="0"/>
          </a:p>
          <a:p>
            <a:pPr>
              <a:lnSpc>
                <a:spcPct val="150000"/>
              </a:lnSpc>
            </a:pPr>
            <a:r>
              <a:rPr lang="zh-CN" altLang="en-US" dirty="0"/>
              <a:t>微程序控制器设计</a:t>
            </a:r>
            <a:endParaRPr lang="zh-CN" altLang="en-US" dirty="0"/>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不同指令功能不同，复杂度不同，如何进行时间控制？</a:t>
            </a:r>
            <a:endParaRPr lang="en-US" altLang="zh-CN"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同步控制      早期三级时序系统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异步控制       现代时序系统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早期三级时序系统</a:t>
            </a:r>
            <a:endParaRPr lang="zh-CN" altLang="en-US" dirty="0"/>
          </a:p>
        </p:txBody>
      </p:sp>
      <p:grpSp>
        <p:nvGrpSpPr>
          <p:cNvPr id="4" name="组合 3"/>
          <p:cNvGrpSpPr/>
          <p:nvPr/>
        </p:nvGrpSpPr>
        <p:grpSpPr>
          <a:xfrm>
            <a:off x="1825561" y="911769"/>
            <a:ext cx="7971724" cy="4509746"/>
            <a:chOff x="2269313" y="581559"/>
            <a:chExt cx="9696927" cy="6037583"/>
          </a:xfrm>
        </p:grpSpPr>
        <p:sp>
          <p:nvSpPr>
            <p:cNvPr id="5" name="Line 123"/>
            <p:cNvSpPr>
              <a:spLocks noChangeShapeType="1"/>
            </p:cNvSpPr>
            <p:nvPr/>
          </p:nvSpPr>
          <p:spPr bwMode="auto">
            <a:xfrm>
              <a:off x="8913338" y="2113842"/>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6" name="Line 122"/>
            <p:cNvSpPr>
              <a:spLocks noChangeShapeType="1"/>
            </p:cNvSpPr>
            <p:nvPr/>
          </p:nvSpPr>
          <p:spPr bwMode="auto">
            <a:xfrm>
              <a:off x="8331074" y="1803797"/>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 name="Line 121"/>
            <p:cNvSpPr>
              <a:spLocks noChangeShapeType="1"/>
            </p:cNvSpPr>
            <p:nvPr/>
          </p:nvSpPr>
          <p:spPr bwMode="auto">
            <a:xfrm>
              <a:off x="7726675" y="1796462"/>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 name="Line 123"/>
            <p:cNvSpPr>
              <a:spLocks noChangeShapeType="1"/>
            </p:cNvSpPr>
            <p:nvPr/>
          </p:nvSpPr>
          <p:spPr bwMode="auto">
            <a:xfrm>
              <a:off x="11360101" y="2105782"/>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9" name="Line 122"/>
            <p:cNvSpPr>
              <a:spLocks noChangeShapeType="1"/>
            </p:cNvSpPr>
            <p:nvPr/>
          </p:nvSpPr>
          <p:spPr bwMode="auto">
            <a:xfrm>
              <a:off x="10754937" y="1803797"/>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 name="Line 121"/>
            <p:cNvSpPr>
              <a:spLocks noChangeShapeType="1"/>
            </p:cNvSpPr>
            <p:nvPr/>
          </p:nvSpPr>
          <p:spPr bwMode="auto">
            <a:xfrm>
              <a:off x="10150538" y="1796462"/>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 name="Line 122"/>
            <p:cNvSpPr>
              <a:spLocks noChangeShapeType="1"/>
            </p:cNvSpPr>
            <p:nvPr/>
          </p:nvSpPr>
          <p:spPr bwMode="auto">
            <a:xfrm>
              <a:off x="5908277" y="1798185"/>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 name="Line 121"/>
            <p:cNvSpPr>
              <a:spLocks noChangeShapeType="1"/>
            </p:cNvSpPr>
            <p:nvPr/>
          </p:nvSpPr>
          <p:spPr bwMode="auto">
            <a:xfrm>
              <a:off x="5299061" y="1790849"/>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4" name="Line 123"/>
            <p:cNvSpPr>
              <a:spLocks noChangeShapeType="1"/>
            </p:cNvSpPr>
            <p:nvPr/>
          </p:nvSpPr>
          <p:spPr bwMode="auto">
            <a:xfrm>
              <a:off x="4082778" y="1798184"/>
              <a:ext cx="0" cy="4791189"/>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5" name="Line 122"/>
            <p:cNvSpPr>
              <a:spLocks noChangeShapeType="1"/>
            </p:cNvSpPr>
            <p:nvPr/>
          </p:nvSpPr>
          <p:spPr bwMode="auto">
            <a:xfrm>
              <a:off x="3479783" y="1798186"/>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21"/>
            <p:cNvSpPr>
              <a:spLocks noChangeShapeType="1"/>
            </p:cNvSpPr>
            <p:nvPr/>
          </p:nvSpPr>
          <p:spPr bwMode="auto">
            <a:xfrm>
              <a:off x="2875384" y="1790851"/>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nvGrpSpPr>
            <p:cNvPr id="17" name="组合 16"/>
            <p:cNvGrpSpPr/>
            <p:nvPr/>
          </p:nvGrpSpPr>
          <p:grpSpPr>
            <a:xfrm>
              <a:off x="2269313" y="581559"/>
              <a:ext cx="9696927" cy="6037583"/>
              <a:chOff x="2269313" y="581559"/>
              <a:chExt cx="9696927" cy="6037583"/>
            </a:xfrm>
          </p:grpSpPr>
          <p:sp>
            <p:nvSpPr>
              <p:cNvPr id="18" name="Line 9"/>
              <p:cNvSpPr>
                <a:spLocks noChangeShapeType="1"/>
              </p:cNvSpPr>
              <p:nvPr/>
            </p:nvSpPr>
            <p:spPr bwMode="auto">
              <a:xfrm>
                <a:off x="9542377" y="1220023"/>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 name="Line 9"/>
              <p:cNvSpPr>
                <a:spLocks noChangeShapeType="1"/>
              </p:cNvSpPr>
              <p:nvPr/>
            </p:nvSpPr>
            <p:spPr bwMode="auto">
              <a:xfrm>
                <a:off x="11966240" y="581559"/>
                <a:ext cx="0" cy="603758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 name="Line 9"/>
              <p:cNvSpPr>
                <a:spLocks noChangeShapeType="1"/>
              </p:cNvSpPr>
              <p:nvPr/>
            </p:nvSpPr>
            <p:spPr bwMode="auto">
              <a:xfrm>
                <a:off x="7119580" y="1214411"/>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1" name="Line 8"/>
              <p:cNvSpPr>
                <a:spLocks noChangeShapeType="1"/>
              </p:cNvSpPr>
              <p:nvPr/>
            </p:nvSpPr>
            <p:spPr bwMode="auto">
              <a:xfrm>
                <a:off x="2269313" y="581559"/>
                <a:ext cx="0" cy="6007815"/>
              </a:xfrm>
              <a:prstGeom prst="line">
                <a:avLst/>
              </a:prstGeom>
              <a:noFill/>
              <a:ln w="12700" cap="sq">
                <a:solidFill>
                  <a:schemeClr val="tx1"/>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2" name="Line 9"/>
              <p:cNvSpPr>
                <a:spLocks noChangeShapeType="1"/>
              </p:cNvSpPr>
              <p:nvPr/>
            </p:nvSpPr>
            <p:spPr bwMode="auto">
              <a:xfrm>
                <a:off x="4691086" y="1214412"/>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4" name="组合 23"/>
          <p:cNvGrpSpPr/>
          <p:nvPr/>
        </p:nvGrpSpPr>
        <p:grpSpPr>
          <a:xfrm>
            <a:off x="437907" y="1810480"/>
            <a:ext cx="11366145" cy="355034"/>
            <a:chOff x="270122" y="1790851"/>
            <a:chExt cx="13825952"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49"/>
            <p:cNvSpPr>
              <a:spLocks noChangeShapeType="1"/>
            </p:cNvSpPr>
            <p:nvPr/>
          </p:nvSpPr>
          <p:spPr bwMode="auto">
            <a:xfrm flipV="1">
              <a:off x="1659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50"/>
            <p:cNvSpPr>
              <a:spLocks noChangeShapeType="1"/>
            </p:cNvSpPr>
            <p:nvPr/>
          </p:nvSpPr>
          <p:spPr bwMode="auto">
            <a:xfrm>
              <a:off x="1659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270122" y="179085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13"/>
            <p:cNvSpPr>
              <a:spLocks noChangeShapeType="1"/>
            </p:cNvSpPr>
            <p:nvPr/>
          </p:nvSpPr>
          <p:spPr bwMode="auto">
            <a:xfrm>
              <a:off x="11962073"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14"/>
            <p:cNvSpPr>
              <a:spLocks noChangeShapeType="1"/>
            </p:cNvSpPr>
            <p:nvPr/>
          </p:nvSpPr>
          <p:spPr bwMode="auto">
            <a:xfrm>
              <a:off x="1256981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15"/>
            <p:cNvSpPr>
              <a:spLocks noChangeShapeType="1"/>
            </p:cNvSpPr>
            <p:nvPr/>
          </p:nvSpPr>
          <p:spPr bwMode="auto">
            <a:xfrm>
              <a:off x="1226678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16"/>
            <p:cNvSpPr>
              <a:spLocks noChangeShapeType="1"/>
            </p:cNvSpPr>
            <p:nvPr/>
          </p:nvSpPr>
          <p:spPr bwMode="auto">
            <a:xfrm>
              <a:off x="12266782"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5" name="Line 17"/>
            <p:cNvSpPr>
              <a:spLocks noChangeShapeType="1"/>
            </p:cNvSpPr>
            <p:nvPr/>
          </p:nvSpPr>
          <p:spPr bwMode="auto">
            <a:xfrm>
              <a:off x="12569817"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6" name="Line 19"/>
            <p:cNvSpPr>
              <a:spLocks noChangeShapeType="1"/>
            </p:cNvSpPr>
            <p:nvPr/>
          </p:nvSpPr>
          <p:spPr bwMode="auto">
            <a:xfrm>
              <a:off x="12874526"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7"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8"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9"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0"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1" name="Line 14"/>
            <p:cNvSpPr>
              <a:spLocks noChangeShapeType="1"/>
            </p:cNvSpPr>
            <p:nvPr/>
          </p:nvSpPr>
          <p:spPr bwMode="auto">
            <a:xfrm>
              <a:off x="13180590" y="1806651"/>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2" name="Line 16"/>
            <p:cNvSpPr>
              <a:spLocks noChangeShapeType="1"/>
            </p:cNvSpPr>
            <p:nvPr/>
          </p:nvSpPr>
          <p:spPr bwMode="auto">
            <a:xfrm>
              <a:off x="12877555" y="2109685"/>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3" name="Line 17"/>
            <p:cNvSpPr>
              <a:spLocks noChangeShapeType="1"/>
            </p:cNvSpPr>
            <p:nvPr/>
          </p:nvSpPr>
          <p:spPr bwMode="auto">
            <a:xfrm>
              <a:off x="13180591" y="1806649"/>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4" name="Line 19"/>
            <p:cNvSpPr>
              <a:spLocks noChangeShapeType="1"/>
            </p:cNvSpPr>
            <p:nvPr/>
          </p:nvSpPr>
          <p:spPr bwMode="auto">
            <a:xfrm>
              <a:off x="13485300" y="1806651"/>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5" name="Line 14"/>
            <p:cNvSpPr>
              <a:spLocks noChangeShapeType="1"/>
            </p:cNvSpPr>
            <p:nvPr/>
          </p:nvSpPr>
          <p:spPr bwMode="auto">
            <a:xfrm>
              <a:off x="13791365" y="1806649"/>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6" name="Line 16"/>
            <p:cNvSpPr>
              <a:spLocks noChangeShapeType="1"/>
            </p:cNvSpPr>
            <p:nvPr/>
          </p:nvSpPr>
          <p:spPr bwMode="auto">
            <a:xfrm>
              <a:off x="13488329" y="2109684"/>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7" name="Line 17"/>
            <p:cNvSpPr>
              <a:spLocks noChangeShapeType="1"/>
            </p:cNvSpPr>
            <p:nvPr/>
          </p:nvSpPr>
          <p:spPr bwMode="auto">
            <a:xfrm>
              <a:off x="13791365" y="1806648"/>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8" name="Line 19"/>
            <p:cNvSpPr>
              <a:spLocks noChangeShapeType="1"/>
            </p:cNvSpPr>
            <p:nvPr/>
          </p:nvSpPr>
          <p:spPr bwMode="auto">
            <a:xfrm>
              <a:off x="14096074" y="1806649"/>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11" name="组合 110"/>
          <p:cNvGrpSpPr/>
          <p:nvPr/>
        </p:nvGrpSpPr>
        <p:grpSpPr>
          <a:xfrm>
            <a:off x="506055" y="2686019"/>
            <a:ext cx="11245443" cy="355034"/>
            <a:chOff x="685137" y="3118070"/>
            <a:chExt cx="13679128" cy="426113"/>
          </a:xfrm>
        </p:grpSpPr>
        <p:sp>
          <p:nvSpPr>
            <p:cNvPr id="112" name="Text Box 84"/>
            <p:cNvSpPr txBox="1">
              <a:spLocks noChangeArrowheads="1"/>
            </p:cNvSpPr>
            <p:nvPr/>
          </p:nvSpPr>
          <p:spPr bwMode="auto">
            <a:xfrm>
              <a:off x="685137" y="311807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译码</a:t>
              </a:r>
              <a:endParaRPr lang="zh-CN" altLang="el-GR" sz="1705" b="1" dirty="0"/>
            </a:p>
          </p:txBody>
        </p:sp>
        <p:sp>
          <p:nvSpPr>
            <p:cNvPr id="113" name="Line 85"/>
            <p:cNvSpPr>
              <a:spLocks noChangeShapeType="1"/>
            </p:cNvSpPr>
            <p:nvPr/>
          </p:nvSpPr>
          <p:spPr bwMode="auto">
            <a:xfrm>
              <a:off x="1659891" y="3411837"/>
              <a:ext cx="3025579"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14"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15" name="Line 87"/>
            <p:cNvSpPr>
              <a:spLocks noChangeShapeType="1"/>
            </p:cNvSpPr>
            <p:nvPr/>
          </p:nvSpPr>
          <p:spPr bwMode="auto">
            <a:xfrm flipV="1">
              <a:off x="4691086"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16" name="Line 88"/>
            <p:cNvSpPr>
              <a:spLocks noChangeShapeType="1"/>
            </p:cNvSpPr>
            <p:nvPr/>
          </p:nvSpPr>
          <p:spPr bwMode="auto">
            <a:xfrm>
              <a:off x="4691086" y="3184168"/>
              <a:ext cx="241615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17" name="Line 89"/>
            <p:cNvSpPr>
              <a:spLocks noChangeShapeType="1"/>
            </p:cNvSpPr>
            <p:nvPr/>
          </p:nvSpPr>
          <p:spPr bwMode="auto">
            <a:xfrm>
              <a:off x="7137615"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18" name="Line 90"/>
            <p:cNvSpPr>
              <a:spLocks noChangeShapeType="1"/>
            </p:cNvSpPr>
            <p:nvPr/>
          </p:nvSpPr>
          <p:spPr bwMode="auto">
            <a:xfrm>
              <a:off x="7142428" y="3411837"/>
              <a:ext cx="722183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19" name="组合 118"/>
          <p:cNvGrpSpPr/>
          <p:nvPr/>
        </p:nvGrpSpPr>
        <p:grpSpPr>
          <a:xfrm>
            <a:off x="506055" y="3095475"/>
            <a:ext cx="11263001" cy="355034"/>
            <a:chOff x="685137" y="3609502"/>
            <a:chExt cx="13700485" cy="426113"/>
          </a:xfrm>
        </p:grpSpPr>
        <p:sp>
          <p:nvSpPr>
            <p:cNvPr id="120" name="Text Box 84"/>
            <p:cNvSpPr txBox="1">
              <a:spLocks noChangeArrowheads="1"/>
            </p:cNvSpPr>
            <p:nvPr/>
          </p:nvSpPr>
          <p:spPr bwMode="auto">
            <a:xfrm>
              <a:off x="685137" y="3609502"/>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执行</a:t>
              </a:r>
              <a:endParaRPr lang="zh-CN" altLang="el-GR" sz="1705" b="1" dirty="0"/>
            </a:p>
          </p:txBody>
        </p:sp>
        <p:sp>
          <p:nvSpPr>
            <p:cNvPr id="121" name="Line 85"/>
            <p:cNvSpPr>
              <a:spLocks noChangeShapeType="1"/>
            </p:cNvSpPr>
            <p:nvPr/>
          </p:nvSpPr>
          <p:spPr bwMode="auto">
            <a:xfrm>
              <a:off x="1659890" y="3909649"/>
              <a:ext cx="547772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22" name="object 62"/>
            <p:cNvSpPr/>
            <p:nvPr/>
          </p:nvSpPr>
          <p:spPr>
            <a:xfrm>
              <a:off x="7142710" y="3689893"/>
              <a:ext cx="2422285"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23" name="Line 87"/>
            <p:cNvSpPr>
              <a:spLocks noChangeShapeType="1"/>
            </p:cNvSpPr>
            <p:nvPr/>
          </p:nvSpPr>
          <p:spPr bwMode="auto">
            <a:xfrm flipV="1">
              <a:off x="7137615" y="3681570"/>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4" name="Line 88"/>
            <p:cNvSpPr>
              <a:spLocks noChangeShapeType="1"/>
            </p:cNvSpPr>
            <p:nvPr/>
          </p:nvSpPr>
          <p:spPr bwMode="auto">
            <a:xfrm flipV="1">
              <a:off x="7137615" y="3679717"/>
              <a:ext cx="240433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5" name="Line 89"/>
            <p:cNvSpPr>
              <a:spLocks noChangeShapeType="1"/>
            </p:cNvSpPr>
            <p:nvPr/>
          </p:nvSpPr>
          <p:spPr bwMode="auto">
            <a:xfrm>
              <a:off x="9561798" y="3679717"/>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26" name="Line 90"/>
            <p:cNvSpPr>
              <a:spLocks noChangeShapeType="1"/>
            </p:cNvSpPr>
            <p:nvPr/>
          </p:nvSpPr>
          <p:spPr bwMode="auto">
            <a:xfrm flipV="1">
              <a:off x="9565442" y="3909490"/>
              <a:ext cx="4820180" cy="86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27" name="组合 126"/>
          <p:cNvGrpSpPr/>
          <p:nvPr/>
        </p:nvGrpSpPr>
        <p:grpSpPr>
          <a:xfrm>
            <a:off x="506055" y="3504931"/>
            <a:ext cx="11245443" cy="355034"/>
            <a:chOff x="685137" y="4100934"/>
            <a:chExt cx="13679128" cy="426113"/>
          </a:xfrm>
        </p:grpSpPr>
        <p:sp>
          <p:nvSpPr>
            <p:cNvPr id="128" name="Text Box 84"/>
            <p:cNvSpPr txBox="1">
              <a:spLocks noChangeArrowheads="1"/>
            </p:cNvSpPr>
            <p:nvPr/>
          </p:nvSpPr>
          <p:spPr bwMode="auto">
            <a:xfrm>
              <a:off x="685137" y="4100934"/>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写回</a:t>
              </a:r>
              <a:endParaRPr lang="zh-CN" altLang="el-GR" sz="1705" b="1" dirty="0"/>
            </a:p>
          </p:txBody>
        </p:sp>
        <p:sp>
          <p:nvSpPr>
            <p:cNvPr id="129" name="Line 85"/>
            <p:cNvSpPr>
              <a:spLocks noChangeShapeType="1"/>
            </p:cNvSpPr>
            <p:nvPr/>
          </p:nvSpPr>
          <p:spPr bwMode="auto">
            <a:xfrm>
              <a:off x="2290204" y="4407459"/>
              <a:ext cx="723929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0" name="object 62"/>
            <p:cNvSpPr/>
            <p:nvPr/>
          </p:nvSpPr>
          <p:spPr>
            <a:xfrm>
              <a:off x="9557346" y="4185345"/>
              <a:ext cx="2408766" cy="22037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31" name="Line 87"/>
            <p:cNvSpPr>
              <a:spLocks noChangeShapeType="1"/>
            </p:cNvSpPr>
            <p:nvPr/>
          </p:nvSpPr>
          <p:spPr bwMode="auto">
            <a:xfrm flipV="1">
              <a:off x="9561799" y="4179246"/>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2" name="Line 88"/>
            <p:cNvSpPr>
              <a:spLocks noChangeShapeType="1"/>
            </p:cNvSpPr>
            <p:nvPr/>
          </p:nvSpPr>
          <p:spPr bwMode="auto">
            <a:xfrm>
              <a:off x="9569576" y="4179246"/>
              <a:ext cx="240044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3" name="Line 89"/>
            <p:cNvSpPr>
              <a:spLocks noChangeShapeType="1"/>
            </p:cNvSpPr>
            <p:nvPr/>
          </p:nvSpPr>
          <p:spPr bwMode="auto">
            <a:xfrm>
              <a:off x="11984388" y="4179246"/>
              <a:ext cx="0" cy="21988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34" name="Line 90"/>
            <p:cNvSpPr>
              <a:spLocks noChangeShapeType="1"/>
            </p:cNvSpPr>
            <p:nvPr/>
          </p:nvSpPr>
          <p:spPr bwMode="auto">
            <a:xfrm>
              <a:off x="11998181" y="4403716"/>
              <a:ext cx="236608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5" name="object 62"/>
            <p:cNvSpPr/>
            <p:nvPr/>
          </p:nvSpPr>
          <p:spPr>
            <a:xfrm>
              <a:off x="1638709" y="4185873"/>
              <a:ext cx="63524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36" name="Line 88"/>
            <p:cNvSpPr>
              <a:spLocks noChangeShapeType="1"/>
            </p:cNvSpPr>
            <p:nvPr/>
          </p:nvSpPr>
          <p:spPr bwMode="auto">
            <a:xfrm>
              <a:off x="1653965" y="4176047"/>
              <a:ext cx="60774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7" name="Line 89"/>
            <p:cNvSpPr>
              <a:spLocks noChangeShapeType="1"/>
            </p:cNvSpPr>
            <p:nvPr/>
          </p:nvSpPr>
          <p:spPr bwMode="auto">
            <a:xfrm>
              <a:off x="2290204" y="4176047"/>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grpSp>
      <p:grpSp>
        <p:nvGrpSpPr>
          <p:cNvPr id="138" name="组合 137"/>
          <p:cNvGrpSpPr/>
          <p:nvPr/>
        </p:nvGrpSpPr>
        <p:grpSpPr>
          <a:xfrm>
            <a:off x="807418" y="4697624"/>
            <a:ext cx="10961638" cy="717724"/>
            <a:chOff x="1051718" y="5744711"/>
            <a:chExt cx="13333904" cy="861416"/>
          </a:xfrm>
        </p:grpSpPr>
        <p:sp>
          <p:nvSpPr>
            <p:cNvPr id="139"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40" name="object 62"/>
            <p:cNvSpPr/>
            <p:nvPr/>
          </p:nvSpPr>
          <p:spPr>
            <a:xfrm>
              <a:off x="13190895" y="5875970"/>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41"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Text Box 68"/>
            <p:cNvSpPr txBox="1">
              <a:spLocks noChangeArrowheads="1"/>
            </p:cNvSpPr>
            <p:nvPr/>
          </p:nvSpPr>
          <p:spPr bwMode="auto">
            <a:xfrm>
              <a:off x="1051718" y="5744711"/>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43"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44"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6" name="Line 90"/>
            <p:cNvSpPr>
              <a:spLocks noChangeShapeType="1"/>
            </p:cNvSpPr>
            <p:nvPr/>
          </p:nvSpPr>
          <p:spPr bwMode="auto">
            <a:xfrm>
              <a:off x="4087526" y="6104009"/>
              <a:ext cx="181485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47"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48" name="组合 147"/>
            <p:cNvGrpSpPr/>
            <p:nvPr/>
          </p:nvGrpSpPr>
          <p:grpSpPr>
            <a:xfrm>
              <a:off x="5907373" y="5884591"/>
              <a:ext cx="2422601" cy="227669"/>
              <a:chOff x="2540945" y="4762352"/>
              <a:chExt cx="2422601" cy="304709"/>
            </a:xfrm>
          </p:grpSpPr>
          <p:sp>
            <p:nvSpPr>
              <p:cNvPr id="167"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9"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0"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49"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50" name="组合 149"/>
            <p:cNvGrpSpPr/>
            <p:nvPr/>
          </p:nvGrpSpPr>
          <p:grpSpPr>
            <a:xfrm>
              <a:off x="8332453" y="5877188"/>
              <a:ext cx="2422601" cy="227669"/>
              <a:chOff x="2540945" y="4762352"/>
              <a:chExt cx="2422601" cy="304709"/>
            </a:xfrm>
          </p:grpSpPr>
          <p:sp>
            <p:nvSpPr>
              <p:cNvPr id="1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6"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51"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52" name="组合 151"/>
            <p:cNvGrpSpPr/>
            <p:nvPr/>
          </p:nvGrpSpPr>
          <p:grpSpPr>
            <a:xfrm>
              <a:off x="10757533" y="5869785"/>
              <a:ext cx="2422600" cy="227669"/>
              <a:chOff x="2540945" y="4762352"/>
              <a:chExt cx="2422600" cy="304709"/>
            </a:xfrm>
          </p:grpSpPr>
          <p:sp>
            <p:nvSpPr>
              <p:cNvPr id="159"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0"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1"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2" name="Line 90"/>
              <p:cNvSpPr>
                <a:spLocks noChangeShapeType="1"/>
              </p:cNvSpPr>
              <p:nvPr/>
            </p:nvSpPr>
            <p:spPr bwMode="auto">
              <a:xfrm>
                <a:off x="3155044" y="5067060"/>
                <a:ext cx="180850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nvGrpSpPr>
            <p:cNvPr id="153" name="组合 152"/>
            <p:cNvGrpSpPr/>
            <p:nvPr/>
          </p:nvGrpSpPr>
          <p:grpSpPr>
            <a:xfrm>
              <a:off x="13178646" y="5864037"/>
              <a:ext cx="1206976" cy="227669"/>
              <a:chOff x="2540945" y="4762352"/>
              <a:chExt cx="1206976" cy="304709"/>
            </a:xfrm>
          </p:grpSpPr>
          <p:sp>
            <p:nvSpPr>
              <p:cNvPr id="15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155044" y="5067060"/>
                <a:ext cx="59287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54" name="object 62"/>
            <p:cNvSpPr/>
            <p:nvPr/>
          </p:nvSpPr>
          <p:spPr>
            <a:xfrm>
              <a:off x="13792153" y="6375569"/>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1" name="组合 170"/>
          <p:cNvGrpSpPr/>
          <p:nvPr/>
        </p:nvGrpSpPr>
        <p:grpSpPr>
          <a:xfrm>
            <a:off x="803931" y="5099059"/>
            <a:ext cx="10970060" cy="384080"/>
            <a:chOff x="1047477" y="6226510"/>
            <a:chExt cx="13344147" cy="460974"/>
          </a:xfrm>
        </p:grpSpPr>
        <p:sp>
          <p:nvSpPr>
            <p:cNvPr id="172"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3" name="组合 172"/>
            <p:cNvGrpSpPr/>
            <p:nvPr/>
          </p:nvGrpSpPr>
          <p:grpSpPr>
            <a:xfrm>
              <a:off x="1663533" y="6361705"/>
              <a:ext cx="12728091" cy="251824"/>
              <a:chOff x="1663533" y="6361705"/>
              <a:chExt cx="12728091" cy="251824"/>
            </a:xfrm>
          </p:grpSpPr>
          <p:sp>
            <p:nvSpPr>
              <p:cNvPr id="174"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75"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7"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78" name="object 62"/>
              <p:cNvSpPr/>
              <p:nvPr/>
            </p:nvSpPr>
            <p:spPr>
              <a:xfrm>
                <a:off x="4093596" y="637472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79"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80"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81" name="Line 90"/>
              <p:cNvSpPr>
                <a:spLocks noChangeShapeType="1"/>
              </p:cNvSpPr>
              <p:nvPr/>
            </p:nvSpPr>
            <p:spPr bwMode="auto">
              <a:xfrm>
                <a:off x="4691086" y="660182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82"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3" name="组合 182"/>
              <p:cNvGrpSpPr/>
              <p:nvPr/>
            </p:nvGrpSpPr>
            <p:grpSpPr>
              <a:xfrm>
                <a:off x="6512607" y="6382402"/>
                <a:ext cx="2422600" cy="227669"/>
                <a:chOff x="2540945" y="4762352"/>
                <a:chExt cx="2422600" cy="304709"/>
              </a:xfrm>
            </p:grpSpPr>
            <p:sp>
              <p:nvSpPr>
                <p:cNvPr id="202"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3"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4"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05" name="Line 90"/>
                <p:cNvSpPr>
                  <a:spLocks noChangeShapeType="1"/>
                </p:cNvSpPr>
                <p:nvPr/>
              </p:nvSpPr>
              <p:spPr bwMode="auto">
                <a:xfrm>
                  <a:off x="3166250" y="5067060"/>
                  <a:ext cx="17972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4"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5" name="组合 184"/>
              <p:cNvGrpSpPr/>
              <p:nvPr/>
            </p:nvGrpSpPr>
            <p:grpSpPr>
              <a:xfrm>
                <a:off x="8937687" y="6374999"/>
                <a:ext cx="2422601" cy="227669"/>
                <a:chOff x="2540945" y="4762352"/>
                <a:chExt cx="2422601" cy="304709"/>
              </a:xfrm>
            </p:grpSpPr>
            <p:sp>
              <p:nvSpPr>
                <p:cNvPr id="19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0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6"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7" name="组合 186"/>
              <p:cNvGrpSpPr/>
              <p:nvPr/>
            </p:nvGrpSpPr>
            <p:grpSpPr>
              <a:xfrm>
                <a:off x="11362767" y="6367596"/>
                <a:ext cx="2422601" cy="227669"/>
                <a:chOff x="2540945" y="4762352"/>
                <a:chExt cx="2422601" cy="304709"/>
              </a:xfrm>
            </p:grpSpPr>
            <p:sp>
              <p:nvSpPr>
                <p:cNvPr id="19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9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8"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89"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nvGrpSpPr>
              <p:cNvPr id="190" name="组合 189"/>
              <p:cNvGrpSpPr/>
              <p:nvPr/>
            </p:nvGrpSpPr>
            <p:grpSpPr>
              <a:xfrm>
                <a:off x="13783880" y="6361848"/>
                <a:ext cx="607744" cy="227669"/>
                <a:chOff x="2540945" y="4762352"/>
                <a:chExt cx="607744" cy="304709"/>
              </a:xfrm>
            </p:grpSpPr>
            <p:sp>
              <p:nvSpPr>
                <p:cNvPr id="191"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2"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3"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206" name="组合 205"/>
          <p:cNvGrpSpPr/>
          <p:nvPr/>
        </p:nvGrpSpPr>
        <p:grpSpPr>
          <a:xfrm>
            <a:off x="793323" y="4296194"/>
            <a:ext cx="10975733" cy="384080"/>
            <a:chOff x="1034574" y="5262912"/>
            <a:chExt cx="13351048" cy="460974"/>
          </a:xfrm>
        </p:grpSpPr>
        <p:sp>
          <p:nvSpPr>
            <p:cNvPr id="207" name="object 62"/>
            <p:cNvSpPr/>
            <p:nvPr/>
          </p:nvSpPr>
          <p:spPr>
            <a:xfrm>
              <a:off x="12581101" y="537529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208"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09"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10"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211"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12"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13" name="Line 90"/>
            <p:cNvSpPr>
              <a:spLocks noChangeShapeType="1"/>
            </p:cNvSpPr>
            <p:nvPr/>
          </p:nvSpPr>
          <p:spPr bwMode="auto">
            <a:xfrm>
              <a:off x="3480618" y="5606197"/>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14"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5" name="组合 214"/>
            <p:cNvGrpSpPr/>
            <p:nvPr/>
          </p:nvGrpSpPr>
          <p:grpSpPr>
            <a:xfrm>
              <a:off x="5302139" y="5386779"/>
              <a:ext cx="2422601" cy="227669"/>
              <a:chOff x="2540945" y="4762352"/>
              <a:chExt cx="2422601" cy="304709"/>
            </a:xfrm>
          </p:grpSpPr>
          <p:sp>
            <p:nvSpPr>
              <p:cNvPr id="23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3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16"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7" name="组合 216"/>
            <p:cNvGrpSpPr/>
            <p:nvPr/>
          </p:nvGrpSpPr>
          <p:grpSpPr>
            <a:xfrm>
              <a:off x="7727219" y="5379376"/>
              <a:ext cx="2422601" cy="227669"/>
              <a:chOff x="2540945" y="4762352"/>
              <a:chExt cx="2422601" cy="304709"/>
            </a:xfrm>
          </p:grpSpPr>
          <p:sp>
            <p:nvSpPr>
              <p:cNvPr id="230"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33"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18"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9" name="组合 218"/>
            <p:cNvGrpSpPr/>
            <p:nvPr/>
          </p:nvGrpSpPr>
          <p:grpSpPr>
            <a:xfrm>
              <a:off x="10152299" y="5371973"/>
              <a:ext cx="2422601" cy="227669"/>
              <a:chOff x="2540945" y="4762352"/>
              <a:chExt cx="2422601" cy="304709"/>
            </a:xfrm>
          </p:grpSpPr>
          <p:sp>
            <p:nvSpPr>
              <p:cNvPr id="22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29"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nvGrpSpPr>
            <p:cNvPr id="220" name="组合 219"/>
            <p:cNvGrpSpPr/>
            <p:nvPr/>
          </p:nvGrpSpPr>
          <p:grpSpPr>
            <a:xfrm>
              <a:off x="12573412" y="5366225"/>
              <a:ext cx="1812210" cy="227669"/>
              <a:chOff x="2540945" y="4762352"/>
              <a:chExt cx="1812210" cy="304709"/>
            </a:xfrm>
          </p:grpSpPr>
          <p:sp>
            <p:nvSpPr>
              <p:cNvPr id="222"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3"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4"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25" name="Line 90"/>
              <p:cNvSpPr>
                <a:spLocks noChangeShapeType="1"/>
              </p:cNvSpPr>
              <p:nvPr/>
            </p:nvSpPr>
            <p:spPr bwMode="auto">
              <a:xfrm>
                <a:off x="3147014" y="5067060"/>
                <a:ext cx="120614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21"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238" name="组合 237"/>
          <p:cNvGrpSpPr/>
          <p:nvPr/>
        </p:nvGrpSpPr>
        <p:grpSpPr>
          <a:xfrm>
            <a:off x="785535" y="3860582"/>
            <a:ext cx="10987761" cy="418262"/>
            <a:chOff x="1025100" y="4740088"/>
            <a:chExt cx="13365679" cy="502000"/>
          </a:xfrm>
        </p:grpSpPr>
        <p:sp>
          <p:nvSpPr>
            <p:cNvPr id="23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1659895" y="4740088"/>
              <a:ext cx="12730884" cy="426114"/>
              <a:chOff x="1659895" y="4740088"/>
              <a:chExt cx="12730884" cy="426114"/>
            </a:xfrm>
          </p:grpSpPr>
          <p:sp>
            <p:nvSpPr>
              <p:cNvPr id="24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24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51" name="组合 250"/>
              <p:cNvGrpSpPr/>
              <p:nvPr/>
            </p:nvGrpSpPr>
            <p:grpSpPr>
              <a:xfrm>
                <a:off x="7121985" y="4881565"/>
                <a:ext cx="2422601" cy="227669"/>
                <a:chOff x="2540945" y="4762352"/>
                <a:chExt cx="2422601" cy="304709"/>
              </a:xfrm>
            </p:grpSpPr>
            <p:sp>
              <p:nvSpPr>
                <p:cNvPr id="26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53" name="组合 252"/>
              <p:cNvGrpSpPr/>
              <p:nvPr/>
            </p:nvGrpSpPr>
            <p:grpSpPr>
              <a:xfrm>
                <a:off x="9547065" y="4874162"/>
                <a:ext cx="2422601" cy="227669"/>
                <a:chOff x="2540945" y="4762352"/>
                <a:chExt cx="2422601" cy="304709"/>
              </a:xfrm>
            </p:grpSpPr>
            <p:sp>
              <p:nvSpPr>
                <p:cNvPr id="260"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3"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254" name="组合 253"/>
              <p:cNvGrpSpPr/>
              <p:nvPr/>
            </p:nvGrpSpPr>
            <p:grpSpPr>
              <a:xfrm>
                <a:off x="11968178" y="4868414"/>
                <a:ext cx="2422601" cy="227669"/>
                <a:chOff x="2540945" y="4762352"/>
                <a:chExt cx="2422601" cy="304709"/>
              </a:xfrm>
            </p:grpSpPr>
            <p:sp>
              <p:nvSpPr>
                <p:cNvPr id="25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5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5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59"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5" name="object 62"/>
              <p:cNvSpPr/>
              <p:nvPr/>
            </p:nvSpPr>
            <p:spPr>
              <a:xfrm>
                <a:off x="11976197" y="488825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grpSp>
      <p:grpSp>
        <p:nvGrpSpPr>
          <p:cNvPr id="272" name="组合 271"/>
          <p:cNvGrpSpPr/>
          <p:nvPr/>
        </p:nvGrpSpPr>
        <p:grpSpPr>
          <a:xfrm>
            <a:off x="1826557" y="1220411"/>
            <a:ext cx="7979813" cy="366196"/>
            <a:chOff x="2277091" y="1082648"/>
            <a:chExt cx="9706766" cy="439510"/>
          </a:xfrm>
        </p:grpSpPr>
        <p:sp>
          <p:nvSpPr>
            <p:cNvPr id="273"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4" name="Text Box 71"/>
            <p:cNvSpPr txBox="1">
              <a:spLocks noChangeArrowheads="1"/>
            </p:cNvSpPr>
            <p:nvPr/>
          </p:nvSpPr>
          <p:spPr bwMode="auto">
            <a:xfrm>
              <a:off x="2807568" y="1096045"/>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75" name="Line 124"/>
            <p:cNvSpPr>
              <a:spLocks noChangeShapeType="1"/>
            </p:cNvSpPr>
            <p:nvPr/>
          </p:nvSpPr>
          <p:spPr bwMode="auto">
            <a:xfrm>
              <a:off x="4708894" y="1502443"/>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Text Box 71"/>
            <p:cNvSpPr txBox="1">
              <a:spLocks noChangeArrowheads="1"/>
            </p:cNvSpPr>
            <p:nvPr/>
          </p:nvSpPr>
          <p:spPr bwMode="auto">
            <a:xfrm>
              <a:off x="5181973" y="1091384"/>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77" name="Text Box 71"/>
            <p:cNvSpPr txBox="1">
              <a:spLocks noChangeArrowheads="1"/>
            </p:cNvSpPr>
            <p:nvPr/>
          </p:nvSpPr>
          <p:spPr bwMode="auto">
            <a:xfrm>
              <a:off x="7556376" y="108672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78"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9"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80"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281" name="组合 280"/>
          <p:cNvGrpSpPr/>
          <p:nvPr/>
        </p:nvGrpSpPr>
        <p:grpSpPr>
          <a:xfrm>
            <a:off x="506055" y="2187779"/>
            <a:ext cx="11263001" cy="443816"/>
            <a:chOff x="485510" y="2442244"/>
            <a:chExt cx="11878946" cy="468087"/>
          </a:xfrm>
        </p:grpSpPr>
        <p:grpSp>
          <p:nvGrpSpPr>
            <p:cNvPr id="282" name="组合 281"/>
            <p:cNvGrpSpPr/>
            <p:nvPr/>
          </p:nvGrpSpPr>
          <p:grpSpPr>
            <a:xfrm>
              <a:off x="485510" y="2535881"/>
              <a:ext cx="11878946" cy="374450"/>
              <a:chOff x="685137" y="2626638"/>
              <a:chExt cx="13700485" cy="426113"/>
            </a:xfrm>
          </p:grpSpPr>
          <p:sp>
            <p:nvSpPr>
              <p:cNvPr id="284" name="object 62"/>
              <p:cNvSpPr/>
              <p:nvPr/>
            </p:nvSpPr>
            <p:spPr>
              <a:xfrm>
                <a:off x="11987577" y="2689982"/>
                <a:ext cx="2376688" cy="22823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285" name="Text Box 78"/>
              <p:cNvSpPr txBox="1">
                <a:spLocks noChangeArrowheads="1"/>
              </p:cNvSpPr>
              <p:nvPr/>
            </p:nvSpPr>
            <p:spPr bwMode="auto">
              <a:xfrm>
                <a:off x="685137" y="2626638"/>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取指</a:t>
                </a:r>
                <a:endParaRPr lang="zh-CN" altLang="el-GR" sz="1705" b="1" dirty="0">
                  <a:solidFill>
                    <a:schemeClr val="tx1"/>
                  </a:solidFill>
                </a:endParaRPr>
              </a:p>
            </p:txBody>
          </p:sp>
          <p:sp>
            <p:nvSpPr>
              <p:cNvPr id="286" name="Line 85"/>
              <p:cNvSpPr>
                <a:spLocks noChangeShapeType="1"/>
              </p:cNvSpPr>
              <p:nvPr/>
            </p:nvSpPr>
            <p:spPr bwMode="auto">
              <a:xfrm>
                <a:off x="1659892" y="2914025"/>
                <a:ext cx="60942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7" name="object 62"/>
              <p:cNvSpPr/>
              <p:nvPr/>
            </p:nvSpPr>
            <p:spPr>
              <a:xfrm>
                <a:off x="2285484" y="2683550"/>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89" name="Line 88"/>
              <p:cNvSpPr>
                <a:spLocks noChangeShapeType="1"/>
              </p:cNvSpPr>
              <p:nvPr/>
            </p:nvSpPr>
            <p:spPr bwMode="auto">
              <a:xfrm>
                <a:off x="2295628" y="2686358"/>
                <a:ext cx="238984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0" name="Line 89"/>
              <p:cNvSpPr>
                <a:spLocks noChangeShapeType="1"/>
              </p:cNvSpPr>
              <p:nvPr/>
            </p:nvSpPr>
            <p:spPr bwMode="auto">
              <a:xfrm>
                <a:off x="4704682"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91" name="Line 90"/>
              <p:cNvSpPr>
                <a:spLocks noChangeShapeType="1"/>
              </p:cNvSpPr>
              <p:nvPr/>
            </p:nvSpPr>
            <p:spPr bwMode="auto">
              <a:xfrm>
                <a:off x="4723216" y="2914024"/>
                <a:ext cx="725071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2" name="Line 87"/>
              <p:cNvSpPr>
                <a:spLocks noChangeShapeType="1"/>
              </p:cNvSpPr>
              <p:nvPr/>
            </p:nvSpPr>
            <p:spPr bwMode="auto">
              <a:xfrm flipV="1">
                <a:off x="11986581" y="2689701"/>
                <a:ext cx="0" cy="224324"/>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3" name="Line 88"/>
              <p:cNvSpPr>
                <a:spLocks noChangeShapeType="1"/>
              </p:cNvSpPr>
              <p:nvPr/>
            </p:nvSpPr>
            <p:spPr bwMode="auto">
              <a:xfrm>
                <a:off x="11998180" y="2689701"/>
                <a:ext cx="238744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4" name="Line 89"/>
              <p:cNvSpPr>
                <a:spLocks noChangeShapeType="1"/>
              </p:cNvSpPr>
              <p:nvPr/>
            </p:nvSpPr>
            <p:spPr bwMode="auto">
              <a:xfrm>
                <a:off x="14385622" y="2689701"/>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grpSp>
        <p:sp>
          <p:nvSpPr>
            <p:cNvPr id="283" name="Text Box 127"/>
            <p:cNvSpPr txBox="1">
              <a:spLocks noChangeArrowheads="1"/>
            </p:cNvSpPr>
            <p:nvPr/>
          </p:nvSpPr>
          <p:spPr bwMode="auto">
            <a:xfrm>
              <a:off x="6237672" y="2442244"/>
              <a:ext cx="1646148"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1705" kern="0" dirty="0">
                  <a:solidFill>
                    <a:schemeClr val="tx1"/>
                  </a:solidFill>
                  <a:latin typeface="微软雅黑" panose="020B0503020204020204" pitchFamily="34" charset="-122"/>
                  <a:ea typeface="微软雅黑" panose="020B0503020204020204" pitchFamily="34" charset="-122"/>
                </a:rPr>
                <a:t>状态周期电位</a:t>
              </a:r>
              <a:endParaRPr lang="zh-CN" altLang="el-GR" sz="1705" kern="0" baseline="-25000" dirty="0">
                <a:solidFill>
                  <a:schemeClr val="tx1"/>
                </a:solidFill>
                <a:latin typeface="微软雅黑" panose="020B0503020204020204" pitchFamily="34" charset="-122"/>
                <a:ea typeface="微软雅黑" panose="020B0503020204020204" pitchFamily="34" charset="-122"/>
              </a:endParaRPr>
            </a:p>
          </p:txBody>
        </p:sp>
      </p:grpSp>
      <p:sp>
        <p:nvSpPr>
          <p:cNvPr id="295" name="Text Box 127"/>
          <p:cNvSpPr txBox="1">
            <a:spLocks noChangeArrowheads="1"/>
          </p:cNvSpPr>
          <p:nvPr/>
        </p:nvSpPr>
        <p:spPr bwMode="auto">
          <a:xfrm>
            <a:off x="2048152" y="2479601"/>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6" name="Text Box 127"/>
          <p:cNvSpPr txBox="1">
            <a:spLocks noChangeArrowheads="1"/>
          </p:cNvSpPr>
          <p:nvPr/>
        </p:nvSpPr>
        <p:spPr bwMode="auto">
          <a:xfrm>
            <a:off x="4047526" y="2904198"/>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ID</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7" name="Text Box 127"/>
          <p:cNvSpPr txBox="1">
            <a:spLocks noChangeArrowheads="1"/>
          </p:cNvSpPr>
          <p:nvPr/>
        </p:nvSpPr>
        <p:spPr bwMode="auto">
          <a:xfrm>
            <a:off x="6046901" y="3328795"/>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EX</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8" name="Text Box 127"/>
          <p:cNvSpPr txBox="1">
            <a:spLocks noChangeArrowheads="1"/>
          </p:cNvSpPr>
          <p:nvPr/>
        </p:nvSpPr>
        <p:spPr bwMode="auto">
          <a:xfrm>
            <a:off x="8046275" y="375339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WB</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9" name="Text Box 127"/>
          <p:cNvSpPr txBox="1">
            <a:spLocks noChangeArrowheads="1"/>
          </p:cNvSpPr>
          <p:nvPr/>
        </p:nvSpPr>
        <p:spPr bwMode="auto">
          <a:xfrm>
            <a:off x="10091783" y="2519741"/>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300" name="Text Box 127"/>
          <p:cNvSpPr txBox="1">
            <a:spLocks noChangeArrowheads="1"/>
          </p:cNvSpPr>
          <p:nvPr/>
        </p:nvSpPr>
        <p:spPr bwMode="auto">
          <a:xfrm>
            <a:off x="473288" y="5602399"/>
            <a:ext cx="11141101"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2465" kern="0" dirty="0">
                <a:solidFill>
                  <a:srgbClr val="7030A0"/>
                </a:solidFill>
                <a:latin typeface="微软雅黑" panose="020B0503020204020204" pitchFamily="34" charset="-122"/>
                <a:ea typeface="微软雅黑" panose="020B0503020204020204" pitchFamily="34" charset="-122"/>
              </a:rPr>
              <a:t>时钟脉冲</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机器周期电位，节拍电位信号      硬布线控制器</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组合逻辑</a:t>
            </a:r>
            <a:endParaRPr lang="en-US" altLang="zh-CN" sz="2465" kern="0" dirty="0">
              <a:solidFill>
                <a:srgbClr val="7030A0"/>
              </a:solidFill>
              <a:latin typeface="微软雅黑" panose="020B0503020204020204" pitchFamily="34" charset="-122"/>
              <a:ea typeface="微软雅黑" panose="020B0503020204020204" pitchFamily="34" charset="-122"/>
            </a:endParaRPr>
          </a:p>
        </p:txBody>
      </p:sp>
      <p:grpSp>
        <p:nvGrpSpPr>
          <p:cNvPr id="301" name="组合 300"/>
          <p:cNvGrpSpPr/>
          <p:nvPr/>
        </p:nvGrpSpPr>
        <p:grpSpPr>
          <a:xfrm>
            <a:off x="1830020" y="855185"/>
            <a:ext cx="7958441" cy="355034"/>
            <a:chOff x="1881879" y="1036773"/>
            <a:chExt cx="8393668" cy="374450"/>
          </a:xfrm>
        </p:grpSpPr>
        <p:sp>
          <p:nvSpPr>
            <p:cNvPr id="302" name="Line 124"/>
            <p:cNvSpPr>
              <a:spLocks noChangeShapeType="1"/>
            </p:cNvSpPr>
            <p:nvPr/>
          </p:nvSpPr>
          <p:spPr bwMode="auto">
            <a:xfrm>
              <a:off x="1881879" y="1232316"/>
              <a:ext cx="3500175"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3" name="Line 124"/>
            <p:cNvSpPr>
              <a:spLocks noChangeShapeType="1"/>
            </p:cNvSpPr>
            <p:nvPr/>
          </p:nvSpPr>
          <p:spPr bwMode="auto">
            <a:xfrm>
              <a:off x="6775372" y="1232316"/>
              <a:ext cx="3500175"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Text Box 71"/>
            <p:cNvSpPr txBox="1">
              <a:spLocks noChangeArrowheads="1"/>
            </p:cNvSpPr>
            <p:nvPr/>
          </p:nvSpPr>
          <p:spPr bwMode="auto">
            <a:xfrm>
              <a:off x="5432813" y="103677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指令周期</a:t>
              </a:r>
              <a:endParaRPr lang="zh-CN" altLang="el-GR" sz="1705" dirty="0">
                <a:solidFill>
                  <a:srgbClr val="7030A0"/>
                </a:solidFill>
              </a:endParaRPr>
            </a:p>
          </p:txBody>
        </p:sp>
      </p:grpSp>
      <p:sp>
        <p:nvSpPr>
          <p:cNvPr id="305" name="Text Box 127"/>
          <p:cNvSpPr txBox="1">
            <a:spLocks noChangeArrowheads="1"/>
          </p:cNvSpPr>
          <p:nvPr/>
        </p:nvSpPr>
        <p:spPr bwMode="auto">
          <a:xfrm>
            <a:off x="913097" y="6135261"/>
            <a:ext cx="10783274"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animEffect transition="in" filter="wipe(left)">
                                      <p:cBhvr>
                                        <p:cTn id="17" dur="500"/>
                                        <p:tgtEl>
                                          <p:spTgt spid="28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repeatCount="3000" fill="hold" grpId="0" nodeType="clickEffect">
                                  <p:stCondLst>
                                    <p:cond delay="0"/>
                                  </p:stCondLst>
                                  <p:childTnLst>
                                    <p:set>
                                      <p:cBhvr>
                                        <p:cTn id="21" dur="1" fill="hold">
                                          <p:stCondLst>
                                            <p:cond delay="0"/>
                                          </p:stCondLst>
                                        </p:cTn>
                                        <p:tgtEl>
                                          <p:spTgt spid="295"/>
                                        </p:tgtEl>
                                        <p:attrNameLst>
                                          <p:attrName>style.visibility</p:attrName>
                                        </p:attrNameLst>
                                      </p:cBhvr>
                                      <p:to>
                                        <p:strVal val="visible"/>
                                      </p:to>
                                    </p:set>
                                    <p:anim calcmode="lin" valueType="num">
                                      <p:cBhvr>
                                        <p:cTn id="22" dur="500" fill="hold"/>
                                        <p:tgtEl>
                                          <p:spTgt spid="295"/>
                                        </p:tgtEl>
                                        <p:attrNameLst>
                                          <p:attrName>ppt_w</p:attrName>
                                        </p:attrNameLst>
                                      </p:cBhvr>
                                      <p:tavLst>
                                        <p:tav tm="0">
                                          <p:val>
                                            <p:fltVal val="0"/>
                                          </p:val>
                                        </p:tav>
                                        <p:tav tm="100000">
                                          <p:val>
                                            <p:strVal val="#ppt_w"/>
                                          </p:val>
                                        </p:tav>
                                      </p:tavLst>
                                    </p:anim>
                                    <p:anim calcmode="lin" valueType="num">
                                      <p:cBhvr>
                                        <p:cTn id="23" dur="500" fill="hold"/>
                                        <p:tgtEl>
                                          <p:spTgt spid="295"/>
                                        </p:tgtEl>
                                        <p:attrNameLst>
                                          <p:attrName>ppt_h</p:attrName>
                                        </p:attrNameLst>
                                      </p:cBhvr>
                                      <p:tavLst>
                                        <p:tav tm="0">
                                          <p:val>
                                            <p:fltVal val="0"/>
                                          </p:val>
                                        </p:tav>
                                        <p:tav tm="100000">
                                          <p:val>
                                            <p:strVal val="#ppt_h"/>
                                          </p:val>
                                        </p:tav>
                                      </p:tavLst>
                                    </p:anim>
                                    <p:animEffect transition="in" filter="fade">
                                      <p:cBhvr>
                                        <p:cTn id="24" dur="500"/>
                                        <p:tgtEl>
                                          <p:spTgt spid="295"/>
                                        </p:tgtEl>
                                      </p:cBhvr>
                                    </p:animEffect>
                                  </p:childTnLst>
                                </p:cTn>
                              </p:par>
                              <p:par>
                                <p:cTn id="25" presetID="53" presetClass="entr" presetSubtype="16" repeatCount="3000"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anim calcmode="lin" valueType="num">
                                      <p:cBhvr>
                                        <p:cTn id="27" dur="500" fill="hold"/>
                                        <p:tgtEl>
                                          <p:spTgt spid="299"/>
                                        </p:tgtEl>
                                        <p:attrNameLst>
                                          <p:attrName>ppt_w</p:attrName>
                                        </p:attrNameLst>
                                      </p:cBhvr>
                                      <p:tavLst>
                                        <p:tav tm="0">
                                          <p:val>
                                            <p:fltVal val="0"/>
                                          </p:val>
                                        </p:tav>
                                        <p:tav tm="100000">
                                          <p:val>
                                            <p:strVal val="#ppt_w"/>
                                          </p:val>
                                        </p:tav>
                                      </p:tavLst>
                                    </p:anim>
                                    <p:anim calcmode="lin" valueType="num">
                                      <p:cBhvr>
                                        <p:cTn id="28" dur="500" fill="hold"/>
                                        <p:tgtEl>
                                          <p:spTgt spid="299"/>
                                        </p:tgtEl>
                                        <p:attrNameLst>
                                          <p:attrName>ppt_h</p:attrName>
                                        </p:attrNameLst>
                                      </p:cBhvr>
                                      <p:tavLst>
                                        <p:tav tm="0">
                                          <p:val>
                                            <p:fltVal val="0"/>
                                          </p:val>
                                        </p:tav>
                                        <p:tav tm="100000">
                                          <p:val>
                                            <p:strVal val="#ppt_h"/>
                                          </p:val>
                                        </p:tav>
                                      </p:tavLst>
                                    </p:anim>
                                    <p:animEffect transition="in" filter="fade">
                                      <p:cBhvr>
                                        <p:cTn id="29" dur="500"/>
                                        <p:tgtEl>
                                          <p:spTgt spid="29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53" presetClass="entr" presetSubtype="16" repeatCount="3000" fill="hold" grpId="0" nodeType="withEffect">
                                  <p:stCondLst>
                                    <p:cond delay="0"/>
                                  </p:stCondLst>
                                  <p:childTnLst>
                                    <p:set>
                                      <p:cBhvr>
                                        <p:cTn id="36" dur="1" fill="hold">
                                          <p:stCondLst>
                                            <p:cond delay="0"/>
                                          </p:stCondLst>
                                        </p:cTn>
                                        <p:tgtEl>
                                          <p:spTgt spid="296"/>
                                        </p:tgtEl>
                                        <p:attrNameLst>
                                          <p:attrName>style.visibility</p:attrName>
                                        </p:attrNameLst>
                                      </p:cBhvr>
                                      <p:to>
                                        <p:strVal val="visible"/>
                                      </p:to>
                                    </p:set>
                                    <p:anim calcmode="lin" valueType="num">
                                      <p:cBhvr>
                                        <p:cTn id="37" dur="500" fill="hold"/>
                                        <p:tgtEl>
                                          <p:spTgt spid="296"/>
                                        </p:tgtEl>
                                        <p:attrNameLst>
                                          <p:attrName>ppt_w</p:attrName>
                                        </p:attrNameLst>
                                      </p:cBhvr>
                                      <p:tavLst>
                                        <p:tav tm="0">
                                          <p:val>
                                            <p:fltVal val="0"/>
                                          </p:val>
                                        </p:tav>
                                        <p:tav tm="100000">
                                          <p:val>
                                            <p:strVal val="#ppt_w"/>
                                          </p:val>
                                        </p:tav>
                                      </p:tavLst>
                                    </p:anim>
                                    <p:anim calcmode="lin" valueType="num">
                                      <p:cBhvr>
                                        <p:cTn id="38" dur="500" fill="hold"/>
                                        <p:tgtEl>
                                          <p:spTgt spid="296"/>
                                        </p:tgtEl>
                                        <p:attrNameLst>
                                          <p:attrName>ppt_h</p:attrName>
                                        </p:attrNameLst>
                                      </p:cBhvr>
                                      <p:tavLst>
                                        <p:tav tm="0">
                                          <p:val>
                                            <p:fltVal val="0"/>
                                          </p:val>
                                        </p:tav>
                                        <p:tav tm="100000">
                                          <p:val>
                                            <p:strVal val="#ppt_h"/>
                                          </p:val>
                                        </p:tav>
                                      </p:tavLst>
                                    </p:anim>
                                    <p:animEffect transition="in" filter="fade">
                                      <p:cBhvr>
                                        <p:cTn id="39" dur="500"/>
                                        <p:tgtEl>
                                          <p:spTgt spid="29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wipe(left)">
                                      <p:cBhvr>
                                        <p:cTn id="44" dur="500"/>
                                        <p:tgtEl>
                                          <p:spTgt spid="119"/>
                                        </p:tgtEl>
                                      </p:cBhvr>
                                    </p:animEffect>
                                  </p:childTnLst>
                                </p:cTn>
                              </p:par>
                              <p:par>
                                <p:cTn id="45" presetID="53" presetClass="entr" presetSubtype="16" repeatCount="3000" fill="hold" grpId="0" nodeType="withEffect">
                                  <p:stCondLst>
                                    <p:cond delay="0"/>
                                  </p:stCondLst>
                                  <p:childTnLst>
                                    <p:set>
                                      <p:cBhvr>
                                        <p:cTn id="46" dur="1" fill="hold">
                                          <p:stCondLst>
                                            <p:cond delay="0"/>
                                          </p:stCondLst>
                                        </p:cTn>
                                        <p:tgtEl>
                                          <p:spTgt spid="297"/>
                                        </p:tgtEl>
                                        <p:attrNameLst>
                                          <p:attrName>style.visibility</p:attrName>
                                        </p:attrNameLst>
                                      </p:cBhvr>
                                      <p:to>
                                        <p:strVal val="visible"/>
                                      </p:to>
                                    </p:set>
                                    <p:anim calcmode="lin" valueType="num">
                                      <p:cBhvr>
                                        <p:cTn id="47" dur="500" fill="hold"/>
                                        <p:tgtEl>
                                          <p:spTgt spid="297"/>
                                        </p:tgtEl>
                                        <p:attrNameLst>
                                          <p:attrName>ppt_w</p:attrName>
                                        </p:attrNameLst>
                                      </p:cBhvr>
                                      <p:tavLst>
                                        <p:tav tm="0">
                                          <p:val>
                                            <p:fltVal val="0"/>
                                          </p:val>
                                        </p:tav>
                                        <p:tav tm="100000">
                                          <p:val>
                                            <p:strVal val="#ppt_w"/>
                                          </p:val>
                                        </p:tav>
                                      </p:tavLst>
                                    </p:anim>
                                    <p:anim calcmode="lin" valueType="num">
                                      <p:cBhvr>
                                        <p:cTn id="48" dur="500" fill="hold"/>
                                        <p:tgtEl>
                                          <p:spTgt spid="297"/>
                                        </p:tgtEl>
                                        <p:attrNameLst>
                                          <p:attrName>ppt_h</p:attrName>
                                        </p:attrNameLst>
                                      </p:cBhvr>
                                      <p:tavLst>
                                        <p:tav tm="0">
                                          <p:val>
                                            <p:fltVal val="0"/>
                                          </p:val>
                                        </p:tav>
                                        <p:tav tm="100000">
                                          <p:val>
                                            <p:strVal val="#ppt_h"/>
                                          </p:val>
                                        </p:tav>
                                      </p:tavLst>
                                    </p:anim>
                                    <p:animEffect transition="in" filter="fade">
                                      <p:cBhvr>
                                        <p:cTn id="49" dur="500"/>
                                        <p:tgtEl>
                                          <p:spTgt spid="29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wipe(left)">
                                      <p:cBhvr>
                                        <p:cTn id="54" dur="500"/>
                                        <p:tgtEl>
                                          <p:spTgt spid="127"/>
                                        </p:tgtEl>
                                      </p:cBhvr>
                                    </p:animEffect>
                                  </p:childTnLst>
                                </p:cTn>
                              </p:par>
                              <p:par>
                                <p:cTn id="55" presetID="53" presetClass="entr" presetSubtype="16" repeatCount="3000" fill="hold" grpId="0" nodeType="withEffect">
                                  <p:stCondLst>
                                    <p:cond delay="0"/>
                                  </p:stCondLst>
                                  <p:childTnLst>
                                    <p:set>
                                      <p:cBhvr>
                                        <p:cTn id="56" dur="1" fill="hold">
                                          <p:stCondLst>
                                            <p:cond delay="0"/>
                                          </p:stCondLst>
                                        </p:cTn>
                                        <p:tgtEl>
                                          <p:spTgt spid="298"/>
                                        </p:tgtEl>
                                        <p:attrNameLst>
                                          <p:attrName>style.visibility</p:attrName>
                                        </p:attrNameLst>
                                      </p:cBhvr>
                                      <p:to>
                                        <p:strVal val="visible"/>
                                      </p:to>
                                    </p:set>
                                    <p:anim calcmode="lin" valueType="num">
                                      <p:cBhvr>
                                        <p:cTn id="57" dur="500" fill="hold"/>
                                        <p:tgtEl>
                                          <p:spTgt spid="298"/>
                                        </p:tgtEl>
                                        <p:attrNameLst>
                                          <p:attrName>ppt_w</p:attrName>
                                        </p:attrNameLst>
                                      </p:cBhvr>
                                      <p:tavLst>
                                        <p:tav tm="0">
                                          <p:val>
                                            <p:fltVal val="0"/>
                                          </p:val>
                                        </p:tav>
                                        <p:tav tm="100000">
                                          <p:val>
                                            <p:strVal val="#ppt_w"/>
                                          </p:val>
                                        </p:tav>
                                      </p:tavLst>
                                    </p:anim>
                                    <p:anim calcmode="lin" valueType="num">
                                      <p:cBhvr>
                                        <p:cTn id="58" dur="500" fill="hold"/>
                                        <p:tgtEl>
                                          <p:spTgt spid="298"/>
                                        </p:tgtEl>
                                        <p:attrNameLst>
                                          <p:attrName>ppt_h</p:attrName>
                                        </p:attrNameLst>
                                      </p:cBhvr>
                                      <p:tavLst>
                                        <p:tav tm="0">
                                          <p:val>
                                            <p:fltVal val="0"/>
                                          </p:val>
                                        </p:tav>
                                        <p:tav tm="100000">
                                          <p:val>
                                            <p:strVal val="#ppt_h"/>
                                          </p:val>
                                        </p:tav>
                                      </p:tavLst>
                                    </p:anim>
                                    <p:animEffect transition="in" filter="fade">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left)">
                                      <p:cBhvr>
                                        <p:cTn id="64" dur="500"/>
                                        <p:tgtEl>
                                          <p:spTgt spid="2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6"/>
                                        </p:tgtEl>
                                        <p:attrNameLst>
                                          <p:attrName>style.visibility</p:attrName>
                                        </p:attrNameLst>
                                      </p:cBhvr>
                                      <p:to>
                                        <p:strVal val="visible"/>
                                      </p:to>
                                    </p:set>
                                    <p:animEffect transition="in" filter="wipe(left)">
                                      <p:cBhvr>
                                        <p:cTn id="69" dur="500"/>
                                        <p:tgtEl>
                                          <p:spTgt spid="20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wipe(left)">
                                      <p:cBhvr>
                                        <p:cTn id="74" dur="500"/>
                                        <p:tgtEl>
                                          <p:spTgt spid="1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wipe(left)">
                                      <p:cBhvr>
                                        <p:cTn id="79" dur="500"/>
                                        <p:tgtEl>
                                          <p:spTgt spid="17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2"/>
                                        </p:tgtEl>
                                        <p:attrNameLst>
                                          <p:attrName>style.visibility</p:attrName>
                                        </p:attrNameLst>
                                      </p:cBhvr>
                                      <p:to>
                                        <p:strVal val="visible"/>
                                      </p:to>
                                    </p:set>
                                    <p:animEffect transition="in" filter="wipe(left)">
                                      <p:cBhvr>
                                        <p:cTn id="84" dur="500"/>
                                        <p:tgtEl>
                                          <p:spTgt spid="2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01"/>
                                        </p:tgtEl>
                                        <p:attrNameLst>
                                          <p:attrName>style.visibility</p:attrName>
                                        </p:attrNameLst>
                                      </p:cBhvr>
                                      <p:to>
                                        <p:strVal val="visible"/>
                                      </p:to>
                                    </p:set>
                                    <p:animEffect transition="in" filter="wipe(left)">
                                      <p:cBhvr>
                                        <p:cTn id="89" dur="500"/>
                                        <p:tgtEl>
                                          <p:spTgt spid="30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00"/>
                                        </p:tgtEl>
                                        <p:attrNameLst>
                                          <p:attrName>style.visibility</p:attrName>
                                        </p:attrNameLst>
                                      </p:cBhvr>
                                      <p:to>
                                        <p:strVal val="visible"/>
                                      </p:to>
                                    </p:set>
                                    <p:animEffect transition="in" filter="wipe(down)">
                                      <p:cBhvr>
                                        <p:cTn id="94" dur="500"/>
                                        <p:tgtEl>
                                          <p:spTgt spid="30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wipe(down)">
                                      <p:cBhvr>
                                        <p:cTn id="99"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297" grpId="0"/>
      <p:bldP spid="298" grpId="0"/>
      <p:bldP spid="299" grpId="0"/>
      <p:bldP spid="300" grpId="0"/>
      <p:bldP spid="3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时序产生器与控制器</a:t>
            </a:r>
            <a:r>
              <a:rPr lang="en-US" altLang="zh-CN" dirty="0"/>
              <a:t>---</a:t>
            </a:r>
            <a:r>
              <a:rPr lang="zh-CN" altLang="en-US" dirty="0"/>
              <a:t>同步控制</a:t>
            </a:r>
            <a:endParaRPr lang="zh-CN" altLang="en-US" dirty="0"/>
          </a:p>
        </p:txBody>
      </p:sp>
      <p:sp>
        <p:nvSpPr>
          <p:cNvPr id="90" name="Rectangle 6"/>
          <p:cNvSpPr>
            <a:spLocks noChangeArrowheads="1"/>
          </p:cNvSpPr>
          <p:nvPr/>
        </p:nvSpPr>
        <p:spPr bwMode="auto">
          <a:xfrm>
            <a:off x="5802226" y="10059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91" name="Rectangle 8"/>
          <p:cNvSpPr>
            <a:spLocks noChangeArrowheads="1"/>
          </p:cNvSpPr>
          <p:nvPr/>
        </p:nvSpPr>
        <p:spPr bwMode="auto">
          <a:xfrm>
            <a:off x="3204464" y="2760710"/>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Rectangle 9"/>
          <p:cNvSpPr>
            <a:spLocks noChangeArrowheads="1"/>
          </p:cNvSpPr>
          <p:nvPr/>
        </p:nvSpPr>
        <p:spPr bwMode="auto">
          <a:xfrm>
            <a:off x="3200866"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93" name="Rectangle 10"/>
          <p:cNvSpPr>
            <a:spLocks noChangeArrowheads="1"/>
          </p:cNvSpPr>
          <p:nvPr/>
        </p:nvSpPr>
        <p:spPr bwMode="auto">
          <a:xfrm>
            <a:off x="3468272" y="1964712"/>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94" name="Group 11"/>
          <p:cNvGrpSpPr/>
          <p:nvPr/>
        </p:nvGrpSpPr>
        <p:grpSpPr bwMode="auto">
          <a:xfrm>
            <a:off x="5832166" y="1397430"/>
            <a:ext cx="2012840" cy="431776"/>
            <a:chOff x="2746" y="1207"/>
            <a:chExt cx="1268" cy="409"/>
          </a:xfrm>
        </p:grpSpPr>
        <p:grpSp>
          <p:nvGrpSpPr>
            <p:cNvPr id="95" name="Group 12"/>
            <p:cNvGrpSpPr/>
            <p:nvPr/>
          </p:nvGrpSpPr>
          <p:grpSpPr bwMode="auto">
            <a:xfrm>
              <a:off x="2746" y="1207"/>
              <a:ext cx="725" cy="409"/>
              <a:chOff x="4330" y="2840"/>
              <a:chExt cx="725" cy="409"/>
            </a:xfrm>
          </p:grpSpPr>
          <p:sp>
            <p:nvSpPr>
              <p:cNvPr id="102"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3"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4"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5"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6"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7"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8"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9"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10"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96"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97"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98"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99"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0"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01"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111" name="Group 28"/>
          <p:cNvGrpSpPr/>
          <p:nvPr/>
        </p:nvGrpSpPr>
        <p:grpSpPr bwMode="auto">
          <a:xfrm>
            <a:off x="5900425" y="4132543"/>
            <a:ext cx="1008008" cy="504797"/>
            <a:chOff x="2789" y="3067"/>
            <a:chExt cx="635" cy="318"/>
          </a:xfrm>
        </p:grpSpPr>
        <p:sp>
          <p:nvSpPr>
            <p:cNvPr id="112" name="Line 29"/>
            <p:cNvSpPr>
              <a:spLocks noChangeShapeType="1"/>
            </p:cNvSpPr>
            <p:nvPr/>
          </p:nvSpPr>
          <p:spPr bwMode="auto">
            <a:xfrm flipV="1">
              <a:off x="278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3" name="Line 30"/>
            <p:cNvSpPr>
              <a:spLocks noChangeShapeType="1"/>
            </p:cNvSpPr>
            <p:nvPr/>
          </p:nvSpPr>
          <p:spPr bwMode="auto">
            <a:xfrm flipV="1">
              <a:off x="287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4" name="Line 31"/>
            <p:cNvSpPr>
              <a:spLocks noChangeShapeType="1"/>
            </p:cNvSpPr>
            <p:nvPr/>
          </p:nvSpPr>
          <p:spPr bwMode="auto">
            <a:xfrm flipV="1">
              <a:off x="2970"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5" name="Line 32"/>
            <p:cNvSpPr>
              <a:spLocks noChangeShapeType="1"/>
            </p:cNvSpPr>
            <p:nvPr/>
          </p:nvSpPr>
          <p:spPr bwMode="auto">
            <a:xfrm flipV="1">
              <a:off x="3061"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6" name="Line 33"/>
            <p:cNvSpPr>
              <a:spLocks noChangeShapeType="1"/>
            </p:cNvSpPr>
            <p:nvPr/>
          </p:nvSpPr>
          <p:spPr bwMode="auto">
            <a:xfrm flipV="1">
              <a:off x="315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7" name="Line 34"/>
            <p:cNvSpPr>
              <a:spLocks noChangeShapeType="1"/>
            </p:cNvSpPr>
            <p:nvPr/>
          </p:nvSpPr>
          <p:spPr bwMode="auto">
            <a:xfrm flipV="1">
              <a:off x="324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8" name="Line 35"/>
            <p:cNvSpPr>
              <a:spLocks noChangeShapeType="1"/>
            </p:cNvSpPr>
            <p:nvPr/>
          </p:nvSpPr>
          <p:spPr bwMode="auto">
            <a:xfrm flipV="1">
              <a:off x="3333"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9" name="Line 36"/>
            <p:cNvSpPr>
              <a:spLocks noChangeShapeType="1"/>
            </p:cNvSpPr>
            <p:nvPr/>
          </p:nvSpPr>
          <p:spPr bwMode="auto">
            <a:xfrm flipV="1">
              <a:off x="342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20" name="Group 37"/>
          <p:cNvGrpSpPr/>
          <p:nvPr/>
        </p:nvGrpSpPr>
        <p:grpSpPr bwMode="auto">
          <a:xfrm>
            <a:off x="7051300" y="4132543"/>
            <a:ext cx="861964" cy="504797"/>
            <a:chOff x="3514" y="3067"/>
            <a:chExt cx="543" cy="318"/>
          </a:xfrm>
        </p:grpSpPr>
        <p:sp>
          <p:nvSpPr>
            <p:cNvPr id="121" name="Line 38"/>
            <p:cNvSpPr>
              <a:spLocks noChangeShapeType="1"/>
            </p:cNvSpPr>
            <p:nvPr/>
          </p:nvSpPr>
          <p:spPr bwMode="auto">
            <a:xfrm flipV="1">
              <a:off x="351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2" name="Line 39"/>
            <p:cNvSpPr>
              <a:spLocks noChangeShapeType="1"/>
            </p:cNvSpPr>
            <p:nvPr/>
          </p:nvSpPr>
          <p:spPr bwMode="auto">
            <a:xfrm flipV="1">
              <a:off x="360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3" name="Line 40"/>
            <p:cNvSpPr>
              <a:spLocks noChangeShapeType="1"/>
            </p:cNvSpPr>
            <p:nvPr/>
          </p:nvSpPr>
          <p:spPr bwMode="auto">
            <a:xfrm flipV="1">
              <a:off x="369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4" name="Line 41"/>
            <p:cNvSpPr>
              <a:spLocks noChangeShapeType="1"/>
            </p:cNvSpPr>
            <p:nvPr/>
          </p:nvSpPr>
          <p:spPr bwMode="auto">
            <a:xfrm flipV="1">
              <a:off x="3785"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5" name="Line 42"/>
            <p:cNvSpPr>
              <a:spLocks noChangeShapeType="1"/>
            </p:cNvSpPr>
            <p:nvPr/>
          </p:nvSpPr>
          <p:spPr bwMode="auto">
            <a:xfrm flipV="1">
              <a:off x="3876"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6" name="Line 43"/>
            <p:cNvSpPr>
              <a:spLocks noChangeShapeType="1"/>
            </p:cNvSpPr>
            <p:nvPr/>
          </p:nvSpPr>
          <p:spPr bwMode="auto">
            <a:xfrm flipV="1">
              <a:off x="3967"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7" name="Line 44"/>
            <p:cNvSpPr>
              <a:spLocks noChangeShapeType="1"/>
            </p:cNvSpPr>
            <p:nvPr/>
          </p:nvSpPr>
          <p:spPr bwMode="auto">
            <a:xfrm flipV="1">
              <a:off x="4057"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28" name="Group 45"/>
          <p:cNvGrpSpPr/>
          <p:nvPr/>
        </p:nvGrpSpPr>
        <p:grpSpPr bwMode="auto">
          <a:xfrm>
            <a:off x="5484521" y="4254779"/>
            <a:ext cx="1523917" cy="338120"/>
            <a:chOff x="2345" y="3054"/>
            <a:chExt cx="960" cy="213"/>
          </a:xfrm>
        </p:grpSpPr>
        <p:sp>
          <p:nvSpPr>
            <p:cNvPr id="129"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baseline="-25000" dirty="0">
                <a:solidFill>
                  <a:srgbClr val="C00000"/>
                </a:solidFill>
                <a:latin typeface="微软雅黑" panose="020B0503020204020204" pitchFamily="34" charset="-122"/>
                <a:ea typeface="微软雅黑" panose="020B0503020204020204" pitchFamily="34" charset="-122"/>
              </a:endParaRPr>
            </a:p>
          </p:txBody>
        </p:sp>
        <p:sp>
          <p:nvSpPr>
            <p:cNvPr id="130"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M</a:t>
              </a:r>
              <a:r>
                <a:rPr lang="en-US" altLang="zh-CN" sz="1600" b="1" baseline="-25000">
                  <a:solidFill>
                    <a:srgbClr val="C00000"/>
                  </a:solidFill>
                  <a:latin typeface="微软雅黑" panose="020B0503020204020204" pitchFamily="34" charset="-122"/>
                  <a:ea typeface="微软雅黑" panose="020B0503020204020204" pitchFamily="34" charset="-122"/>
                </a:rPr>
                <a:t>i</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grpSp>
      <p:grpSp>
        <p:nvGrpSpPr>
          <p:cNvPr id="131" name="Group 48"/>
          <p:cNvGrpSpPr/>
          <p:nvPr/>
        </p:nvGrpSpPr>
        <p:grpSpPr bwMode="auto">
          <a:xfrm>
            <a:off x="6968754" y="4254779"/>
            <a:ext cx="1331841" cy="338120"/>
            <a:chOff x="3280" y="3054"/>
            <a:chExt cx="839" cy="213"/>
          </a:xfrm>
        </p:grpSpPr>
        <p:sp>
          <p:nvSpPr>
            <p:cNvPr id="132" name="Rectangle 49"/>
            <p:cNvSpPr>
              <a:spLocks noChangeArrowheads="1"/>
            </p:cNvSpPr>
            <p:nvPr/>
          </p:nvSpPr>
          <p:spPr bwMode="auto">
            <a:xfrm>
              <a:off x="3280" y="3054"/>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T</a:t>
              </a:r>
              <a:r>
                <a:rPr lang="en-US" altLang="zh-CN" sz="1600" b="1" baseline="-25000">
                  <a:solidFill>
                    <a:srgbClr val="C00000"/>
                  </a:solidFill>
                  <a:latin typeface="微软雅黑" panose="020B0503020204020204" pitchFamily="34" charset="-122"/>
                  <a:ea typeface="微软雅黑" panose="020B0503020204020204" pitchFamily="34" charset="-122"/>
                </a:rPr>
                <a:t>1</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sp>
          <p:nvSpPr>
            <p:cNvPr id="133" name="Rectangle 50"/>
            <p:cNvSpPr>
              <a:spLocks noChangeArrowheads="1"/>
            </p:cNvSpPr>
            <p:nvPr/>
          </p:nvSpPr>
          <p:spPr bwMode="auto">
            <a:xfrm>
              <a:off x="3870"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T</a:t>
              </a:r>
              <a:r>
                <a:rPr lang="en-US" altLang="zh-CN" sz="1600" b="1" baseline="-25000">
                  <a:solidFill>
                    <a:srgbClr val="C00000"/>
                  </a:solidFill>
                  <a:latin typeface="微软雅黑" panose="020B0503020204020204" pitchFamily="34" charset="-122"/>
                  <a:ea typeface="微软雅黑" panose="020B0503020204020204" pitchFamily="34" charset="-122"/>
                </a:rPr>
                <a:t>k</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grpSp>
      <p:grpSp>
        <p:nvGrpSpPr>
          <p:cNvPr id="134" name="Group 51"/>
          <p:cNvGrpSpPr/>
          <p:nvPr/>
        </p:nvGrpSpPr>
        <p:grpSpPr bwMode="auto">
          <a:xfrm rot="5400000">
            <a:off x="4942376" y="3160166"/>
            <a:ext cx="861964" cy="576230"/>
            <a:chOff x="3514" y="3067"/>
            <a:chExt cx="543" cy="318"/>
          </a:xfrm>
        </p:grpSpPr>
        <p:sp>
          <p:nvSpPr>
            <p:cNvPr id="135" name="Line 52"/>
            <p:cNvSpPr>
              <a:spLocks noChangeShapeType="1"/>
            </p:cNvSpPr>
            <p:nvPr/>
          </p:nvSpPr>
          <p:spPr bwMode="auto">
            <a:xfrm flipV="1">
              <a:off x="3514"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6" name="Line 53"/>
            <p:cNvSpPr>
              <a:spLocks noChangeShapeType="1"/>
            </p:cNvSpPr>
            <p:nvPr/>
          </p:nvSpPr>
          <p:spPr bwMode="auto">
            <a:xfrm flipV="1">
              <a:off x="3604"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7" name="Line 54"/>
            <p:cNvSpPr>
              <a:spLocks noChangeShapeType="1"/>
            </p:cNvSpPr>
            <p:nvPr/>
          </p:nvSpPr>
          <p:spPr bwMode="auto">
            <a:xfrm flipV="1">
              <a:off x="3694"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8" name="Line 55"/>
            <p:cNvSpPr>
              <a:spLocks noChangeShapeType="1"/>
            </p:cNvSpPr>
            <p:nvPr/>
          </p:nvSpPr>
          <p:spPr bwMode="auto">
            <a:xfrm flipV="1">
              <a:off x="3785"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9" name="Line 56"/>
            <p:cNvSpPr>
              <a:spLocks noChangeShapeType="1"/>
            </p:cNvSpPr>
            <p:nvPr/>
          </p:nvSpPr>
          <p:spPr bwMode="auto">
            <a:xfrm flipV="1">
              <a:off x="3876"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0" name="Line 57"/>
            <p:cNvSpPr>
              <a:spLocks noChangeShapeType="1"/>
            </p:cNvSpPr>
            <p:nvPr/>
          </p:nvSpPr>
          <p:spPr bwMode="auto">
            <a:xfrm flipV="1">
              <a:off x="3967"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1" name="Line 58"/>
            <p:cNvSpPr>
              <a:spLocks noChangeShapeType="1"/>
            </p:cNvSpPr>
            <p:nvPr/>
          </p:nvSpPr>
          <p:spPr bwMode="auto">
            <a:xfrm flipV="1">
              <a:off x="4057" y="3067"/>
              <a:ext cx="0" cy="318"/>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142" name="Group 59"/>
          <p:cNvGrpSpPr/>
          <p:nvPr/>
        </p:nvGrpSpPr>
        <p:grpSpPr bwMode="auto">
          <a:xfrm>
            <a:off x="5150328" y="2672828"/>
            <a:ext cx="388916" cy="1562014"/>
            <a:chOff x="2149" y="2034"/>
            <a:chExt cx="245" cy="984"/>
          </a:xfrm>
        </p:grpSpPr>
        <p:sp>
          <p:nvSpPr>
            <p:cNvPr id="143"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144"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145" name="Group 62"/>
          <p:cNvGrpSpPr/>
          <p:nvPr/>
        </p:nvGrpSpPr>
        <p:grpSpPr bwMode="auto">
          <a:xfrm>
            <a:off x="5435310" y="1411719"/>
            <a:ext cx="2841468" cy="338120"/>
            <a:chOff x="2314" y="1263"/>
            <a:chExt cx="1790" cy="213"/>
          </a:xfrm>
        </p:grpSpPr>
        <p:sp>
          <p:nvSpPr>
            <p:cNvPr id="146"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147"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148" name="Group 65"/>
          <p:cNvGrpSpPr/>
          <p:nvPr/>
        </p:nvGrpSpPr>
        <p:grpSpPr bwMode="auto">
          <a:xfrm flipH="1">
            <a:off x="8148029" y="4846734"/>
            <a:ext cx="576230" cy="285734"/>
            <a:chOff x="2108" y="3614"/>
            <a:chExt cx="363" cy="180"/>
          </a:xfrm>
        </p:grpSpPr>
        <p:sp>
          <p:nvSpPr>
            <p:cNvPr id="149"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0"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152" name="Group 71"/>
          <p:cNvGrpSpPr/>
          <p:nvPr/>
        </p:nvGrpSpPr>
        <p:grpSpPr bwMode="auto">
          <a:xfrm>
            <a:off x="5086830" y="2009291"/>
            <a:ext cx="576231" cy="430189"/>
            <a:chOff x="2108" y="3614"/>
            <a:chExt cx="363" cy="271"/>
          </a:xfrm>
        </p:grpSpPr>
        <p:sp>
          <p:nvSpPr>
            <p:cNvPr id="153" name="Line 72"/>
            <p:cNvSpPr>
              <a:spLocks noChangeShapeType="1"/>
            </p:cNvSpPr>
            <p:nvPr/>
          </p:nvSpPr>
          <p:spPr bwMode="auto">
            <a:xfrm rot="5400000" flipV="1">
              <a:off x="2290" y="3432"/>
              <a:ext cx="0" cy="363"/>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4" name="Line 73"/>
            <p:cNvSpPr>
              <a:spLocks noChangeShapeType="1"/>
            </p:cNvSpPr>
            <p:nvPr/>
          </p:nvSpPr>
          <p:spPr bwMode="auto">
            <a:xfrm rot="5400000" flipV="1">
              <a:off x="2290" y="3522"/>
              <a:ext cx="0" cy="363"/>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5" name="Line 74"/>
            <p:cNvSpPr>
              <a:spLocks noChangeShapeType="1"/>
            </p:cNvSpPr>
            <p:nvPr/>
          </p:nvSpPr>
          <p:spPr bwMode="auto">
            <a:xfrm rot="5400000" flipV="1">
              <a:off x="2290" y="3612"/>
              <a:ext cx="0" cy="363"/>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6" name="Line 75"/>
            <p:cNvSpPr>
              <a:spLocks noChangeShapeType="1"/>
            </p:cNvSpPr>
            <p:nvPr/>
          </p:nvSpPr>
          <p:spPr bwMode="auto">
            <a:xfrm rot="5400000" flipV="1">
              <a:off x="2290" y="3703"/>
              <a:ext cx="0" cy="363"/>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157" name="Group 76"/>
          <p:cNvGrpSpPr/>
          <p:nvPr/>
        </p:nvGrpSpPr>
        <p:grpSpPr bwMode="auto">
          <a:xfrm>
            <a:off x="4761407" y="1822241"/>
            <a:ext cx="409554" cy="717511"/>
            <a:chOff x="1899" y="1476"/>
            <a:chExt cx="258" cy="452"/>
          </a:xfrm>
        </p:grpSpPr>
        <p:sp>
          <p:nvSpPr>
            <p:cNvPr id="158"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159"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grpSp>
      <p:sp>
        <p:nvSpPr>
          <p:cNvPr id="160" name="Rectangle 79"/>
          <p:cNvSpPr>
            <a:spLocks noChangeArrowheads="1"/>
          </p:cNvSpPr>
          <p:nvPr/>
        </p:nvSpPr>
        <p:spPr bwMode="auto">
          <a:xfrm>
            <a:off x="8544118" y="4792728"/>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161" name="Text Box 127"/>
          <p:cNvSpPr txBox="1">
            <a:spLocks noChangeArrowheads="1"/>
          </p:cNvSpPr>
          <p:nvPr/>
        </p:nvSpPr>
        <p:spPr bwMode="auto">
          <a:xfrm>
            <a:off x="1286601" y="5464527"/>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kern="0" baseline="-25000" dirty="0">
                <a:solidFill>
                  <a:srgbClr val="7030A0"/>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kern="0" baseline="-25000" dirty="0">
              <a:solidFill>
                <a:srgbClr val="ED7D31"/>
              </a:solidFill>
              <a:latin typeface="微软雅黑" panose="020B0503020204020204" pitchFamily="34" charset="-122"/>
              <a:ea typeface="微软雅黑" panose="020B0503020204020204" pitchFamily="34" charset="-122"/>
            </a:endParaRPr>
          </a:p>
        </p:txBody>
      </p:sp>
      <p:cxnSp>
        <p:nvCxnSpPr>
          <p:cNvPr id="162" name="直接箭头连接符 161"/>
          <p:cNvCxnSpPr>
            <a:stCxn id="91" idx="3"/>
            <a:endCxn id="88" idx="1"/>
          </p:cNvCxnSpPr>
          <p:nvPr/>
        </p:nvCxnSpPr>
        <p:spPr>
          <a:xfrm flipV="1">
            <a:off x="3712898" y="3443376"/>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9"/>
          <p:cNvSpPr>
            <a:spLocks noChangeArrowheads="1"/>
          </p:cNvSpPr>
          <p:nvPr/>
        </p:nvSpPr>
        <p:spPr bwMode="auto">
          <a:xfrm>
            <a:off x="4336789"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164" name="Rectangle 3"/>
          <p:cNvSpPr>
            <a:spLocks noChangeArrowheads="1"/>
          </p:cNvSpPr>
          <p:nvPr/>
        </p:nvSpPr>
        <p:spPr bwMode="auto">
          <a:xfrm>
            <a:off x="5676599" y="18276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a:off x="5082698" y="4993455"/>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 Box 127"/>
          <p:cNvSpPr txBox="1">
            <a:spLocks noChangeArrowheads="1"/>
          </p:cNvSpPr>
          <p:nvPr/>
        </p:nvSpPr>
        <p:spPr bwMode="auto">
          <a:xfrm>
            <a:off x="727851" y="6087459"/>
            <a:ext cx="10783274"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
        <p:nvSpPr>
          <p:cNvPr id="165" name="Rectangle 79"/>
          <p:cNvSpPr>
            <a:spLocks noChangeArrowheads="1"/>
          </p:cNvSpPr>
          <p:nvPr/>
        </p:nvSpPr>
        <p:spPr bwMode="auto">
          <a:xfrm>
            <a:off x="4502356" y="47067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88" name="Rectangle 4"/>
          <p:cNvSpPr>
            <a:spLocks noChangeArrowheads="1"/>
          </p:cNvSpPr>
          <p:nvPr/>
        </p:nvSpPr>
        <p:spPr bwMode="auto">
          <a:xfrm>
            <a:off x="4077235" y="2760709"/>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Rectangle 5"/>
          <p:cNvSpPr>
            <a:spLocks noChangeArrowheads="1"/>
          </p:cNvSpPr>
          <p:nvPr/>
        </p:nvSpPr>
        <p:spPr bwMode="auto">
          <a:xfrm>
            <a:off x="5684536" y="4635752"/>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endPar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3" name="组合 82"/>
          <p:cNvGrpSpPr/>
          <p:nvPr/>
        </p:nvGrpSpPr>
        <p:grpSpPr>
          <a:xfrm>
            <a:off x="8960806" y="1829206"/>
            <a:ext cx="2787497" cy="579957"/>
            <a:chOff x="371537" y="4732301"/>
            <a:chExt cx="2678518" cy="579957"/>
          </a:xfrm>
        </p:grpSpPr>
        <p:sp>
          <p:nvSpPr>
            <p:cNvPr id="84" name="矩形 8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定长指令周期问题？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down)">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现代时序系统</a:t>
            </a:r>
            <a:r>
              <a:rPr lang="en-US" altLang="zh-CN" dirty="0"/>
              <a:t>---</a:t>
            </a:r>
            <a:r>
              <a:rPr lang="zh-CN" altLang="en-US" dirty="0"/>
              <a:t>异步控制</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2557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3075011" y="5954789"/>
            <a:ext cx="6089658"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操作控制信号仅仅与状态寄存器现态有关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pic>
        <p:nvPicPr>
          <p:cNvPr id="9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b="1" dirty="0">
                <a:solidFill>
                  <a:srgbClr val="C00000"/>
                </a:solidFill>
              </a:rPr>
              <a:t>CPU</a:t>
            </a:r>
            <a:r>
              <a:rPr lang="zh-CN" altLang="en-US" b="1" dirty="0">
                <a:solidFill>
                  <a:srgbClr val="C00000"/>
                </a:solidFill>
              </a:rPr>
              <a:t>的组成和功能</a:t>
            </a:r>
            <a:endParaRPr lang="zh-CN" altLang="en-US" b="1" dirty="0">
              <a:solidFill>
                <a:srgbClr val="C00000"/>
              </a:solidFill>
            </a:endParaRPr>
          </a:p>
          <a:p>
            <a:pPr>
              <a:lnSpc>
                <a:spcPct val="150000"/>
              </a:lnSpc>
            </a:pPr>
            <a:r>
              <a:rPr lang="zh-CN" altLang="en-US" dirty="0"/>
              <a:t>数据通路</a:t>
            </a:r>
            <a:endParaRPr lang="zh-CN" altLang="en-US" dirty="0"/>
          </a:p>
          <a:p>
            <a:pPr>
              <a:lnSpc>
                <a:spcPct val="150000"/>
              </a:lnSpc>
            </a:pPr>
            <a:r>
              <a:rPr lang="zh-CN" altLang="en-US" dirty="0"/>
              <a:t>指令周期与时序（★★★）</a:t>
            </a:r>
            <a:endParaRPr lang="zh-CN" altLang="en-US" dirty="0"/>
          </a:p>
          <a:p>
            <a:pPr>
              <a:lnSpc>
                <a:spcPct val="150000"/>
              </a:lnSpc>
            </a:pPr>
            <a:r>
              <a:rPr lang="zh-CN" altLang="en-US" dirty="0"/>
              <a:t>硬布线控制器设计</a:t>
            </a:r>
            <a:endParaRPr lang="zh-CN" altLang="en-US" dirty="0"/>
          </a:p>
          <a:p>
            <a:pPr>
              <a:lnSpc>
                <a:spcPct val="150000"/>
              </a:lnSpc>
            </a:pPr>
            <a:r>
              <a:rPr lang="zh-CN" altLang="en-US" dirty="0"/>
              <a:t>微程序控制器设计</a:t>
            </a:r>
            <a:endParaRPr lang="zh-CN" altLang="en-US" dirty="0"/>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pic>
        <p:nvPicPr>
          <p:cNvPr id="21" name="单总线数据通路_0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2710795" y="257614"/>
            <a:ext cx="609600" cy="609600"/>
          </a:xfrm>
          <a:prstGeom prst="rect">
            <a:avLst/>
          </a:prstGeom>
        </p:spPr>
      </p:pic>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5"/>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925"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wipe(left)">
                                      <p:cBhvr>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9"/>
                                        </p:tgtEl>
                                        <p:attrNameLst>
                                          <p:attrName>style.visibility</p:attrName>
                                        </p:attrNameLst>
                                      </p:cBhvr>
                                      <p:to>
                                        <p:strVal val="visible"/>
                                      </p:to>
                                    </p:set>
                                    <p:animEffect transition="in" filter="wipe(left)">
                                      <p:cBhvr>
                                        <p:cTn id="21" dur="500"/>
                                        <p:tgtEl>
                                          <p:spTgt spid="3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500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50"/>
                                        </p:tgtEl>
                                        <p:attrNameLst>
                                          <p:attrName>style.visibility</p:attrName>
                                        </p:attrNameLst>
                                      </p:cBhvr>
                                      <p:to>
                                        <p:strVal val="visible"/>
                                      </p:to>
                                    </p:set>
                                    <p:animEffect transition="in" filter="wipe(right)">
                                      <p:cBhvr>
                                        <p:cTn id="36" dur="500"/>
                                        <p:tgtEl>
                                          <p:spTgt spid="250"/>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248"/>
                                        </p:tgtEl>
                                        <p:attrNameLst>
                                          <p:attrName>style.visibility</p:attrName>
                                        </p:attrNameLst>
                                      </p:cBhvr>
                                      <p:to>
                                        <p:strVal val="visible"/>
                                      </p:to>
                                    </p:set>
                                    <p:animEffect transition="in" filter="wipe(down)">
                                      <p:cBhvr>
                                        <p:cTn id="44" dur="500"/>
                                        <p:tgtEl>
                                          <p:spTgt spid="248"/>
                                        </p:tgtEl>
                                      </p:cBhvr>
                                    </p:animEffect>
                                  </p:childTnLst>
                                </p:cTn>
                              </p:par>
                            </p:childTnLst>
                          </p:cTn>
                        </p:par>
                        <p:par>
                          <p:cTn id="45" fill="hold">
                            <p:stCondLst>
                              <p:cond delay="1500"/>
                            </p:stCondLst>
                            <p:childTnLst>
                              <p:par>
                                <p:cTn id="46" presetID="22" presetClass="entr" presetSubtype="2" fill="hold" grpId="0" nodeType="afterEffect">
                                  <p:stCondLst>
                                    <p:cond delay="0"/>
                                  </p:stCondLst>
                                  <p:childTnLst>
                                    <p:set>
                                      <p:cBhvr>
                                        <p:cTn id="47" dur="1" fill="hold">
                                          <p:stCondLst>
                                            <p:cond delay="0"/>
                                          </p:stCondLst>
                                        </p:cTn>
                                        <p:tgtEl>
                                          <p:spTgt spid="278"/>
                                        </p:tgtEl>
                                        <p:attrNameLst>
                                          <p:attrName>style.visibility</p:attrName>
                                        </p:attrNameLst>
                                      </p:cBhvr>
                                      <p:to>
                                        <p:strVal val="visible"/>
                                      </p:to>
                                    </p:set>
                                    <p:animEffect transition="in" filter="wipe(right)">
                                      <p:cBhvr>
                                        <p:cTn id="48" dur="500"/>
                                        <p:tgtEl>
                                          <p:spTgt spid="2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500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1"/>
                                        </p:tgtEl>
                                        <p:attrNameLst>
                                          <p:attrName>style.visibility</p:attrName>
                                        </p:attrNameLst>
                                      </p:cBhvr>
                                      <p:to>
                                        <p:strVal val="visible"/>
                                      </p:to>
                                    </p:set>
                                    <p:animEffect transition="in" filter="wipe(down)">
                                      <p:cBhvr>
                                        <p:cTn id="57" dur="500"/>
                                        <p:tgtEl>
                                          <p:spTgt spid="321"/>
                                        </p:tgtEl>
                                      </p:cBhvr>
                                    </p:animEffect>
                                  </p:childTnLst>
                                </p:cTn>
                              </p:par>
                            </p:childTnLst>
                          </p:cTn>
                        </p:par>
                        <p:par>
                          <p:cTn id="58" fill="hold">
                            <p:stCondLst>
                              <p:cond delay="1000"/>
                            </p:stCondLst>
                            <p:childTnLst>
                              <p:par>
                                <p:cTn id="59" presetID="35" presetClass="emph" presetSubtype="0" repeatCount="3000" fill="hold" nodeType="afterEffect">
                                  <p:stCondLst>
                                    <p:cond delay="0"/>
                                  </p:stCondLst>
                                  <p:childTnLst>
                                    <p:anim calcmode="discrete" valueType="str">
                                      <p:cBhvr>
                                        <p:cTn id="60"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61" fill="hold">
                            <p:stCondLst>
                              <p:cond delay="2000"/>
                            </p:stCondLst>
                            <p:childTnLst>
                              <p:par>
                                <p:cTn id="62" presetID="22" presetClass="entr" presetSubtype="2" fill="hold" grpId="0" nodeType="afterEffect">
                                  <p:stCondLst>
                                    <p:cond delay="0"/>
                                  </p:stCondLst>
                                  <p:childTnLst>
                                    <p:set>
                                      <p:cBhvr>
                                        <p:cTn id="63" dur="1" fill="hold">
                                          <p:stCondLst>
                                            <p:cond delay="0"/>
                                          </p:stCondLst>
                                        </p:cTn>
                                        <p:tgtEl>
                                          <p:spTgt spid="270"/>
                                        </p:tgtEl>
                                        <p:attrNameLst>
                                          <p:attrName>style.visibility</p:attrName>
                                        </p:attrNameLst>
                                      </p:cBhvr>
                                      <p:to>
                                        <p:strVal val="visible"/>
                                      </p:to>
                                    </p:set>
                                    <p:animEffect transition="in" filter="wipe(right)">
                                      <p:cBhvr>
                                        <p:cTn id="64" dur="500"/>
                                        <p:tgtEl>
                                          <p:spTgt spid="270"/>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3"/>
                                        </p:tgtEl>
                                        <p:attrNameLst>
                                          <p:attrName>style.visibility</p:attrName>
                                        </p:attrNameLst>
                                      </p:cBhvr>
                                      <p:to>
                                        <p:strVal val="hidden"/>
                                      </p:to>
                                    </p:set>
                                  </p:childTnLst>
                                </p:cTn>
                              </p:par>
                            </p:childTnLst>
                          </p:cTn>
                        </p:par>
                        <p:par>
                          <p:cTn id="69" fill="hold">
                            <p:stCondLst>
                              <p:cond delay="0"/>
                            </p:stCondLst>
                            <p:childTnLst>
                              <p:par>
                                <p:cTn id="70" presetID="1" presetClass="exit" presetSubtype="0" fill="hold" grpId="1" nodeType="afterEffect">
                                  <p:stCondLst>
                                    <p:cond delay="0"/>
                                  </p:stCondLst>
                                  <p:childTnLst>
                                    <p:set>
                                      <p:cBhvr>
                                        <p:cTn id="71" dur="1" fill="hold">
                                          <p:stCondLst>
                                            <p:cond delay="0"/>
                                          </p:stCondLst>
                                        </p:cTn>
                                        <p:tgtEl>
                                          <p:spTgt spid="250"/>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24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78"/>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8"/>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2"/>
                                        </p:tgtEl>
                                        <p:attrNameLst>
                                          <p:attrName>style.visibility</p:attrName>
                                        </p:attrNameLst>
                                      </p:cBhvr>
                                      <p:to>
                                        <p:strVal val="hidden"/>
                                      </p:to>
                                    </p:set>
                                  </p:childTnLst>
                                </p:cTn>
                              </p:par>
                            </p:childTnLst>
                          </p:cTn>
                        </p:par>
                        <p:par>
                          <p:cTn id="82" fill="hold">
                            <p:stCondLst>
                              <p:cond delay="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289"/>
                                        </p:tgtEl>
                                        <p:attrNameLst>
                                          <p:attrName>style.visibility</p:attrName>
                                        </p:attrNameLst>
                                      </p:cBhvr>
                                      <p:to>
                                        <p:strVal val="visible"/>
                                      </p:to>
                                    </p:set>
                                    <p:animEffect transition="in" filter="wipe(right)">
                                      <p:cBhvr>
                                        <p:cTn id="90" dur="500"/>
                                        <p:tgtEl>
                                          <p:spTgt spid="289"/>
                                        </p:tgtEl>
                                      </p:cBhvr>
                                    </p:animEffect>
                                  </p:childTnLst>
                                </p:cTn>
                              </p:par>
                            </p:childTnLst>
                          </p:cTn>
                        </p:par>
                        <p:par>
                          <p:cTn id="91" fill="hold">
                            <p:stCondLst>
                              <p:cond delay="500"/>
                            </p:stCondLst>
                            <p:childTnLst>
                              <p:par>
                                <p:cTn id="92" presetID="22" presetClass="entr" presetSubtype="2" fill="hold" nodeType="afterEffect">
                                  <p:stCondLst>
                                    <p:cond delay="0"/>
                                  </p:stCondLst>
                                  <p:childTnLst>
                                    <p:set>
                                      <p:cBhvr>
                                        <p:cTn id="93" dur="1" fill="hold">
                                          <p:stCondLst>
                                            <p:cond delay="0"/>
                                          </p:stCondLst>
                                        </p:cTn>
                                        <p:tgtEl>
                                          <p:spTgt spid="290"/>
                                        </p:tgtEl>
                                        <p:attrNameLst>
                                          <p:attrName>style.visibility</p:attrName>
                                        </p:attrNameLst>
                                      </p:cBhvr>
                                      <p:to>
                                        <p:strVal val="visible"/>
                                      </p:to>
                                    </p:set>
                                    <p:animEffect transition="in" filter="wipe(right)">
                                      <p:cBhvr>
                                        <p:cTn id="94" dur="500"/>
                                        <p:tgtEl>
                                          <p:spTgt spid="290"/>
                                        </p:tgtEl>
                                      </p:cBhvr>
                                    </p:animEffect>
                                  </p:childTnLst>
                                </p:cTn>
                              </p:par>
                            </p:childTnLst>
                          </p:cTn>
                        </p:par>
                        <p:par>
                          <p:cTn id="95" fill="hold">
                            <p:stCondLst>
                              <p:cond delay="1000"/>
                            </p:stCondLst>
                            <p:childTnLst>
                              <p:par>
                                <p:cTn id="96" presetID="22" presetClass="entr" presetSubtype="4" fill="hold" grpId="0" nodeType="afterEffect">
                                  <p:stCondLst>
                                    <p:cond delay="0"/>
                                  </p:stCondLst>
                                  <p:childTnLst>
                                    <p:set>
                                      <p:cBhvr>
                                        <p:cTn id="97" dur="1" fill="hold">
                                          <p:stCondLst>
                                            <p:cond delay="0"/>
                                          </p:stCondLst>
                                        </p:cTn>
                                        <p:tgtEl>
                                          <p:spTgt spid="216"/>
                                        </p:tgtEl>
                                        <p:attrNameLst>
                                          <p:attrName>style.visibility</p:attrName>
                                        </p:attrNameLst>
                                      </p:cBhvr>
                                      <p:to>
                                        <p:strVal val="visible"/>
                                      </p:to>
                                    </p:set>
                                    <p:animEffect transition="in" filter="wipe(down)">
                                      <p:cBhvr>
                                        <p:cTn id="98" dur="500"/>
                                        <p:tgtEl>
                                          <p:spTgt spid="216"/>
                                        </p:tgtEl>
                                      </p:cBhvr>
                                    </p:animEffec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279"/>
                                        </p:tgtEl>
                                        <p:attrNameLst>
                                          <p:attrName>style.visibility</p:attrName>
                                        </p:attrNameLst>
                                      </p:cBhvr>
                                      <p:to>
                                        <p:strVal val="visible"/>
                                      </p:to>
                                    </p:set>
                                    <p:animEffect transition="in" filter="wipe(right)">
                                      <p:cBhvr>
                                        <p:cTn id="102" dur="500"/>
                                        <p:tgtEl>
                                          <p:spTgt spid="279"/>
                                        </p:tgtEl>
                                      </p:cBhvr>
                                    </p:animEffect>
                                  </p:childTnLst>
                                </p:cTn>
                              </p:par>
                            </p:childTnLst>
                          </p:cTn>
                        </p:par>
                        <p:par>
                          <p:cTn id="103" fill="hold">
                            <p:stCondLst>
                              <p:cond delay="2000"/>
                            </p:stCondLst>
                            <p:childTnLst>
                              <p:par>
                                <p:cTn id="104" presetID="22" presetClass="entr" presetSubtype="1" fill="hold" nodeType="afterEffect">
                                  <p:stCondLst>
                                    <p:cond delay="0"/>
                                  </p:stCondLst>
                                  <p:childTnLst>
                                    <p:set>
                                      <p:cBhvr>
                                        <p:cTn id="105" dur="1" fill="hold">
                                          <p:stCondLst>
                                            <p:cond delay="0"/>
                                          </p:stCondLst>
                                        </p:cTn>
                                        <p:tgtEl>
                                          <p:spTgt spid="277"/>
                                        </p:tgtEl>
                                        <p:attrNameLst>
                                          <p:attrName>style.visibility</p:attrName>
                                        </p:attrNameLst>
                                      </p:cBhvr>
                                      <p:to>
                                        <p:strVal val="visible"/>
                                      </p:to>
                                    </p:set>
                                    <p:animEffect transition="in" filter="wipe(up)">
                                      <p:cBhvr>
                                        <p:cTn id="106" dur="500"/>
                                        <p:tgtEl>
                                          <p:spTgt spid="277"/>
                                        </p:tgtEl>
                                      </p:cBhvr>
                                    </p:animEffect>
                                  </p:childTnLst>
                                </p:cTn>
                              </p:par>
                              <p:par>
                                <p:cTn id="107" presetID="22" presetClass="entr" presetSubtype="1" fill="hold" nodeType="withEffect">
                                  <p:stCondLst>
                                    <p:cond delay="0"/>
                                  </p:stCondLst>
                                  <p:childTnLst>
                                    <p:set>
                                      <p:cBhvr>
                                        <p:cTn id="108" dur="1" fill="hold">
                                          <p:stCondLst>
                                            <p:cond delay="0"/>
                                          </p:stCondLst>
                                        </p:cTn>
                                        <p:tgtEl>
                                          <p:spTgt spid="217"/>
                                        </p:tgtEl>
                                        <p:attrNameLst>
                                          <p:attrName>style.visibility</p:attrName>
                                        </p:attrNameLst>
                                      </p:cBhvr>
                                      <p:to>
                                        <p:strVal val="visible"/>
                                      </p:to>
                                    </p:set>
                                    <p:animEffect transition="in" filter="wipe(up)">
                                      <p:cBhvr>
                                        <p:cTn id="109" dur="500"/>
                                        <p:tgtEl>
                                          <p:spTgt spid="217"/>
                                        </p:tgtEl>
                                      </p:cBhvr>
                                    </p:animEffect>
                                  </p:childTnLst>
                                </p:cTn>
                              </p:par>
                            </p:childTnLst>
                          </p:cTn>
                        </p:par>
                        <p:par>
                          <p:cTn id="110" fill="hold">
                            <p:stCondLst>
                              <p:cond delay="2500"/>
                            </p:stCondLst>
                            <p:childTnLst>
                              <p:par>
                                <p:cTn id="111" presetID="22" presetClass="entr" presetSubtype="1" fill="hold" nodeType="afterEffect">
                                  <p:stCondLst>
                                    <p:cond delay="0"/>
                                  </p:stCondLst>
                                  <p:childTnLst>
                                    <p:set>
                                      <p:cBhvr>
                                        <p:cTn id="112" dur="1" fill="hold">
                                          <p:stCondLst>
                                            <p:cond delay="0"/>
                                          </p:stCondLst>
                                        </p:cTn>
                                        <p:tgtEl>
                                          <p:spTgt spid="219"/>
                                        </p:tgtEl>
                                        <p:attrNameLst>
                                          <p:attrName>style.visibility</p:attrName>
                                        </p:attrNameLst>
                                      </p:cBhvr>
                                      <p:to>
                                        <p:strVal val="visible"/>
                                      </p:to>
                                    </p:set>
                                    <p:animEffect transition="in" filter="wipe(up)">
                                      <p:cBhvr>
                                        <p:cTn id="113" dur="500"/>
                                        <p:tgtEl>
                                          <p:spTgt spid="219"/>
                                        </p:tgtEl>
                                      </p:cBhvr>
                                    </p:animEffect>
                                  </p:childTnLst>
                                </p:cTn>
                              </p:par>
                              <p:par>
                                <p:cTn id="114" presetID="22" presetClass="entr" presetSubtype="1" fill="hold" nodeType="with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3000"/>
                            </p:stCondLst>
                            <p:childTnLst>
                              <p:par>
                                <p:cTn id="118" presetID="22" presetClass="entr" presetSubtype="4" repeatCount="5000"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par>
                                <p:cTn id="121" presetID="22" presetClass="entr" presetSubtype="2" repeatCount="5000" fill="hold" nodeType="with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wipe(right)">
                                      <p:cBhvr>
                                        <p:cTn id="123" dur="500"/>
                                        <p:tgtEl>
                                          <p:spTgt spid="23"/>
                                        </p:tgtEl>
                                      </p:cBhvr>
                                    </p:animEffect>
                                  </p:childTnLst>
                                </p:cTn>
                              </p:par>
                            </p:childTnLst>
                          </p:cTn>
                        </p:par>
                        <p:par>
                          <p:cTn id="124" fill="hold">
                            <p:stCondLst>
                              <p:cond delay="3500"/>
                            </p:stCondLst>
                            <p:childTnLst>
                              <p:par>
                                <p:cTn id="125" presetID="22" presetClass="entr" presetSubtype="4" fill="hold" nodeType="afterEffect">
                                  <p:stCondLst>
                                    <p:cond delay="0"/>
                                  </p:stCondLst>
                                  <p:childTnLst>
                                    <p:set>
                                      <p:cBhvr>
                                        <p:cTn id="126" dur="1" fill="hold">
                                          <p:stCondLst>
                                            <p:cond delay="0"/>
                                          </p:stCondLst>
                                        </p:cTn>
                                        <p:tgtEl>
                                          <p:spTgt spid="324"/>
                                        </p:tgtEl>
                                        <p:attrNameLst>
                                          <p:attrName>style.visibility</p:attrName>
                                        </p:attrNameLst>
                                      </p:cBhvr>
                                      <p:to>
                                        <p:strVal val="visible"/>
                                      </p:to>
                                    </p:set>
                                    <p:animEffect transition="in" filter="wipe(down)">
                                      <p:cBhvr>
                                        <p:cTn id="127" dur="500"/>
                                        <p:tgtEl>
                                          <p:spTgt spid="324"/>
                                        </p:tgtEl>
                                      </p:cBhvr>
                                    </p:animEffect>
                                  </p:childTnLst>
                                </p:cTn>
                              </p:par>
                            </p:childTnLst>
                          </p:cTn>
                        </p:par>
                        <p:par>
                          <p:cTn id="128" fill="hold">
                            <p:stCondLst>
                              <p:cond delay="4000"/>
                            </p:stCondLst>
                            <p:childTnLst>
                              <p:par>
                                <p:cTn id="129" presetID="35" presetClass="emph" presetSubtype="0" repeatCount="3000" fill="hold" nodeType="afterEffect">
                                  <p:stCondLst>
                                    <p:cond delay="0"/>
                                  </p:stCondLst>
                                  <p:childTnLst>
                                    <p:anim calcmode="discrete" valueType="str">
                                      <p:cBhvr>
                                        <p:cTn id="130"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31" fill="hold">
                            <p:stCondLst>
                              <p:cond delay="5000"/>
                            </p:stCondLst>
                            <p:childTnLst>
                              <p:par>
                                <p:cTn id="132" presetID="22" presetClass="entr" presetSubtype="1" fill="hold" grpId="0" nodeType="afterEffect">
                                  <p:stCondLst>
                                    <p:cond delay="0"/>
                                  </p:stCondLst>
                                  <p:childTnLst>
                                    <p:set>
                                      <p:cBhvr>
                                        <p:cTn id="133" dur="1" fill="hold">
                                          <p:stCondLst>
                                            <p:cond delay="0"/>
                                          </p:stCondLst>
                                        </p:cTn>
                                        <p:tgtEl>
                                          <p:spTgt spid="280"/>
                                        </p:tgtEl>
                                        <p:attrNameLst>
                                          <p:attrName>style.visibility</p:attrName>
                                        </p:attrNameLst>
                                      </p:cBhvr>
                                      <p:to>
                                        <p:strVal val="visible"/>
                                      </p:to>
                                    </p:set>
                                    <p:animEffect transition="in" filter="wipe(up)">
                                      <p:cBhvr>
                                        <p:cTn id="134" dur="500"/>
                                        <p:tgtEl>
                                          <p:spTgt spid="280"/>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29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79"/>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27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217"/>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16"/>
                                        </p:tgtEl>
                                        <p:attrNameLst>
                                          <p:attrName>style.visibility</p:attrName>
                                        </p:attrNameLst>
                                      </p:cBhvr>
                                      <p:to>
                                        <p:strVal val="hidden"/>
                                      </p:to>
                                    </p:set>
                                  </p:childTnLst>
                                </p:cTn>
                              </p:par>
                            </p:childTnLst>
                          </p:cTn>
                        </p:par>
                        <p:par>
                          <p:cTn id="147" fill="hold">
                            <p:stCondLst>
                              <p:cond delay="0"/>
                            </p:stCondLst>
                            <p:childTnLst>
                              <p:par>
                                <p:cTn id="148" presetID="1" presetClass="exit" presetSubtype="0" fill="hold" nodeType="afterEffect">
                                  <p:stCondLst>
                                    <p:cond delay="0"/>
                                  </p:stCondLst>
                                  <p:childTnLst>
                                    <p:set>
                                      <p:cBhvr>
                                        <p:cTn id="149" dur="1" fill="hold">
                                          <p:stCondLst>
                                            <p:cond delay="0"/>
                                          </p:stCondLst>
                                        </p:cTn>
                                        <p:tgtEl>
                                          <p:spTgt spid="2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281"/>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9"/>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19"/>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23"/>
                                        </p:tgtEl>
                                        <p:attrNameLst>
                                          <p:attrName>style.visibility</p:attrName>
                                        </p:attrNameLst>
                                      </p:cBhvr>
                                      <p:to>
                                        <p:strVal val="hidden"/>
                                      </p:to>
                                    </p:set>
                                  </p:childTnLst>
                                </p:cTn>
                              </p:par>
                            </p:childTnLst>
                          </p:cTn>
                        </p:par>
                        <p:par>
                          <p:cTn id="158" fill="hold">
                            <p:stCondLst>
                              <p:cond delay="0"/>
                            </p:stCondLst>
                            <p:childTnLst>
                              <p:par>
                                <p:cTn id="159" presetID="22" presetClass="entr" presetSubtype="8" fill="hold" nodeType="afterEffect">
                                  <p:stCondLst>
                                    <p:cond delay="0"/>
                                  </p:stCondLst>
                                  <p:childTnLst>
                                    <p:set>
                                      <p:cBhvr>
                                        <p:cTn id="160" dur="1" fill="hold">
                                          <p:stCondLst>
                                            <p:cond delay="0"/>
                                          </p:stCondLst>
                                        </p:cTn>
                                        <p:tgtEl>
                                          <p:spTgt spid="340"/>
                                        </p:tgtEl>
                                        <p:attrNameLst>
                                          <p:attrName>style.visibility</p:attrName>
                                        </p:attrNameLst>
                                      </p:cBhvr>
                                      <p:to>
                                        <p:strVal val="visible"/>
                                      </p:to>
                                    </p:set>
                                    <p:animEffect transition="in" filter="wipe(left)">
                                      <p:cBhvr>
                                        <p:cTn id="161" dur="500"/>
                                        <p:tgtEl>
                                          <p:spTgt spid="34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left)">
                                      <p:cBhvr>
                                        <p:cTn id="166" dur="500"/>
                                        <p:tgtEl>
                                          <p:spTgt spid="25"/>
                                        </p:tgtEl>
                                      </p:cBhvr>
                                    </p:animEffect>
                                  </p:childTnLst>
                                </p:cTn>
                              </p:par>
                            </p:childTnLst>
                          </p:cTn>
                        </p:par>
                        <p:par>
                          <p:cTn id="167" fill="hold">
                            <p:stCondLst>
                              <p:cond delay="500"/>
                            </p:stCondLst>
                            <p:childTnLst>
                              <p:par>
                                <p:cTn id="168" presetID="22" presetClass="entr" presetSubtype="4" fill="hold" grpId="0" nodeType="afterEffect">
                                  <p:stCondLst>
                                    <p:cond delay="0"/>
                                  </p:stCondLst>
                                  <p:childTnLst>
                                    <p:set>
                                      <p:cBhvr>
                                        <p:cTn id="169" dur="1" fill="hold">
                                          <p:stCondLst>
                                            <p:cond delay="0"/>
                                          </p:stCondLst>
                                        </p:cTn>
                                        <p:tgtEl>
                                          <p:spTgt spid="231"/>
                                        </p:tgtEl>
                                        <p:attrNameLst>
                                          <p:attrName>style.visibility</p:attrName>
                                        </p:attrNameLst>
                                      </p:cBhvr>
                                      <p:to>
                                        <p:strVal val="visible"/>
                                      </p:to>
                                    </p:set>
                                    <p:animEffect transition="in" filter="wipe(down)">
                                      <p:cBhvr>
                                        <p:cTn id="170" dur="500"/>
                                        <p:tgtEl>
                                          <p:spTgt spid="231"/>
                                        </p:tgtEl>
                                      </p:cBhvr>
                                    </p:animEffect>
                                  </p:childTnLst>
                                </p:cTn>
                              </p:par>
                            </p:childTnLst>
                          </p:cTn>
                        </p:par>
                        <p:par>
                          <p:cTn id="171" fill="hold">
                            <p:stCondLst>
                              <p:cond delay="1000"/>
                            </p:stCondLst>
                            <p:childTnLst>
                              <p:par>
                                <p:cTn id="172" presetID="22" presetClass="entr" presetSubtype="2" fill="hold" grpId="0" nodeType="afterEffect">
                                  <p:stCondLst>
                                    <p:cond delay="0"/>
                                  </p:stCondLst>
                                  <p:childTnLst>
                                    <p:set>
                                      <p:cBhvr>
                                        <p:cTn id="173" dur="1" fill="hold">
                                          <p:stCondLst>
                                            <p:cond delay="0"/>
                                          </p:stCondLst>
                                        </p:cTn>
                                        <p:tgtEl>
                                          <p:spTgt spid="232"/>
                                        </p:tgtEl>
                                        <p:attrNameLst>
                                          <p:attrName>style.visibility</p:attrName>
                                        </p:attrNameLst>
                                      </p:cBhvr>
                                      <p:to>
                                        <p:strVal val="visible"/>
                                      </p:to>
                                    </p:set>
                                    <p:animEffect transition="in" filter="wipe(right)">
                                      <p:cBhvr>
                                        <p:cTn id="174" dur="500"/>
                                        <p:tgtEl>
                                          <p:spTgt spid="23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repeatCount="3000" fill="hold" nodeType="click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wipe(left)">
                                      <p:cBhvr>
                                        <p:cTn id="179" dur="500"/>
                                        <p:tgtEl>
                                          <p:spTgt spid="24"/>
                                        </p:tgtEl>
                                      </p:cBhvr>
                                    </p:animEffect>
                                  </p:childTnLst>
                                </p:cTn>
                              </p:par>
                              <p:par>
                                <p:cTn id="180" presetID="22" presetClass="entr" presetSubtype="2" repeatCount="3000" fill="hold" nodeType="withEffect">
                                  <p:stCondLst>
                                    <p:cond delay="0"/>
                                  </p:stCondLst>
                                  <p:childTnLst>
                                    <p:set>
                                      <p:cBhvr>
                                        <p:cTn id="181" dur="1" fill="hold">
                                          <p:stCondLst>
                                            <p:cond delay="0"/>
                                          </p:stCondLst>
                                        </p:cTn>
                                        <p:tgtEl>
                                          <p:spTgt spid="26"/>
                                        </p:tgtEl>
                                        <p:attrNameLst>
                                          <p:attrName>style.visibility</p:attrName>
                                        </p:attrNameLst>
                                      </p:cBhvr>
                                      <p:to>
                                        <p:strVal val="visible"/>
                                      </p:to>
                                    </p:set>
                                    <p:animEffect transition="in" filter="wipe(right)">
                                      <p:cBhvr>
                                        <p:cTn id="182" dur="500"/>
                                        <p:tgtEl>
                                          <p:spTgt spid="26"/>
                                        </p:tgtEl>
                                      </p:cBhvr>
                                    </p:animEffect>
                                  </p:childTnLst>
                                </p:cTn>
                              </p:par>
                            </p:childTnLst>
                          </p:cTn>
                        </p:par>
                        <p:par>
                          <p:cTn id="183" fill="hold">
                            <p:stCondLst>
                              <p:cond delay="500"/>
                            </p:stCondLst>
                            <p:childTnLst>
                              <p:par>
                                <p:cTn id="184" presetID="22" presetClass="entr" presetSubtype="4" fill="hold" nodeType="afterEffect">
                                  <p:stCondLst>
                                    <p:cond delay="0"/>
                                  </p:stCondLst>
                                  <p:childTnLst>
                                    <p:set>
                                      <p:cBhvr>
                                        <p:cTn id="185" dur="1" fill="hold">
                                          <p:stCondLst>
                                            <p:cond delay="0"/>
                                          </p:stCondLst>
                                        </p:cTn>
                                        <p:tgtEl>
                                          <p:spTgt spid="327"/>
                                        </p:tgtEl>
                                        <p:attrNameLst>
                                          <p:attrName>style.visibility</p:attrName>
                                        </p:attrNameLst>
                                      </p:cBhvr>
                                      <p:to>
                                        <p:strVal val="visible"/>
                                      </p:to>
                                    </p:set>
                                    <p:animEffect transition="in" filter="wipe(down)">
                                      <p:cBhvr>
                                        <p:cTn id="186" dur="500"/>
                                        <p:tgtEl>
                                          <p:spTgt spid="327"/>
                                        </p:tgtEl>
                                      </p:cBhvr>
                                    </p:animEffect>
                                  </p:childTnLst>
                                </p:cTn>
                              </p:par>
                            </p:childTnLst>
                          </p:cTn>
                        </p:par>
                        <p:par>
                          <p:cTn id="187" fill="hold">
                            <p:stCondLst>
                              <p:cond delay="1000"/>
                            </p:stCondLst>
                            <p:childTnLst>
                              <p:par>
                                <p:cTn id="188" presetID="35" presetClass="emph" presetSubtype="0" repeatCount="3000" fill="hold" nodeType="afterEffect">
                                  <p:stCondLst>
                                    <p:cond delay="0"/>
                                  </p:stCondLst>
                                  <p:childTnLst>
                                    <p:anim calcmode="discrete" valueType="str">
                                      <p:cBhvr>
                                        <p:cTn id="189"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90" fill="hold">
                            <p:stCondLst>
                              <p:cond delay="2000"/>
                            </p:stCondLst>
                            <p:childTnLst>
                              <p:par>
                                <p:cTn id="191" presetID="22" presetClass="entr" presetSubtype="2" fill="hold" grpId="0" nodeType="afterEffect">
                                  <p:stCondLst>
                                    <p:cond delay="0"/>
                                  </p:stCondLst>
                                  <p:childTnLst>
                                    <p:set>
                                      <p:cBhvr>
                                        <p:cTn id="192" dur="1" fill="hold">
                                          <p:stCondLst>
                                            <p:cond delay="0"/>
                                          </p:stCondLst>
                                        </p:cTn>
                                        <p:tgtEl>
                                          <p:spTgt spid="233"/>
                                        </p:tgtEl>
                                        <p:attrNameLst>
                                          <p:attrName>style.visibility</p:attrName>
                                        </p:attrNameLst>
                                      </p:cBhvr>
                                      <p:to>
                                        <p:strVal val="visible"/>
                                      </p:to>
                                    </p:set>
                                    <p:animEffect transition="in" filter="wipe(right)">
                                      <p:cBhvr>
                                        <p:cTn id="193" dur="500"/>
                                        <p:tgtEl>
                                          <p:spTgt spid="233"/>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nodeType="click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231"/>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232"/>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24"/>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26"/>
                                        </p:tgtEl>
                                        <p:attrNameLst>
                                          <p:attrName>style.visibility</p:attrName>
                                        </p:attrNameLst>
                                      </p:cBhvr>
                                      <p:to>
                                        <p:strVal val="hidden"/>
                                      </p:to>
                                    </p:set>
                                  </p:childTnLst>
                                </p:cTn>
                              </p:par>
                            </p:childTnLst>
                          </p:cTn>
                        </p:par>
                        <p:par>
                          <p:cTn id="206" fill="hold">
                            <p:stCondLst>
                              <p:cond delay="0"/>
                            </p:stCondLst>
                            <p:childTnLst>
                              <p:par>
                                <p:cTn id="207" presetID="22" presetClass="entr" presetSubtype="8" fill="hold" nodeType="afterEffect">
                                  <p:stCondLst>
                                    <p:cond delay="0"/>
                                  </p:stCondLst>
                                  <p:childTnLst>
                                    <p:set>
                                      <p:cBhvr>
                                        <p:cTn id="208" dur="1" fill="hold">
                                          <p:stCondLst>
                                            <p:cond delay="0"/>
                                          </p:stCondLst>
                                        </p:cTn>
                                        <p:tgtEl>
                                          <p:spTgt spid="341"/>
                                        </p:tgtEl>
                                        <p:attrNameLst>
                                          <p:attrName>style.visibility</p:attrName>
                                        </p:attrNameLst>
                                      </p:cBhvr>
                                      <p:to>
                                        <p:strVal val="visible"/>
                                      </p:to>
                                    </p:set>
                                    <p:animEffect transition="in" filter="wipe(left)">
                                      <p:cBhvr>
                                        <p:cTn id="209" dur="500"/>
                                        <p:tgtEl>
                                          <p:spTgt spid="341"/>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2" fill="hold" grpId="0" nodeType="clickEffect">
                                  <p:stCondLst>
                                    <p:cond delay="0"/>
                                  </p:stCondLst>
                                  <p:childTnLst>
                                    <p:set>
                                      <p:cBhvr>
                                        <p:cTn id="213" dur="1" fill="hold">
                                          <p:stCondLst>
                                            <p:cond delay="0"/>
                                          </p:stCondLst>
                                        </p:cTn>
                                        <p:tgtEl>
                                          <p:spTgt spid="237"/>
                                        </p:tgtEl>
                                        <p:attrNameLst>
                                          <p:attrName>style.visibility</p:attrName>
                                        </p:attrNameLst>
                                      </p:cBhvr>
                                      <p:to>
                                        <p:strVal val="visible"/>
                                      </p:to>
                                    </p:set>
                                    <p:animEffect transition="in" filter="wipe(right)">
                                      <p:cBhvr>
                                        <p:cTn id="214" dur="500"/>
                                        <p:tgtEl>
                                          <p:spTgt spid="237"/>
                                        </p:tgtEl>
                                      </p:cBhvr>
                                    </p:animEffect>
                                  </p:childTnLst>
                                </p:cTn>
                              </p:par>
                            </p:childTnLst>
                          </p:cTn>
                        </p:par>
                        <p:par>
                          <p:cTn id="215" fill="hold">
                            <p:stCondLst>
                              <p:cond delay="500"/>
                            </p:stCondLst>
                            <p:childTnLst>
                              <p:par>
                                <p:cTn id="216" presetID="22" presetClass="entr" presetSubtype="1" fill="hold" grpId="0" nodeType="afterEffect">
                                  <p:stCondLst>
                                    <p:cond delay="0"/>
                                  </p:stCondLst>
                                  <p:childTnLst>
                                    <p:set>
                                      <p:cBhvr>
                                        <p:cTn id="217" dur="1" fill="hold">
                                          <p:stCondLst>
                                            <p:cond delay="0"/>
                                          </p:stCondLst>
                                        </p:cTn>
                                        <p:tgtEl>
                                          <p:spTgt spid="271"/>
                                        </p:tgtEl>
                                        <p:attrNameLst>
                                          <p:attrName>style.visibility</p:attrName>
                                        </p:attrNameLst>
                                      </p:cBhvr>
                                      <p:to>
                                        <p:strVal val="visible"/>
                                      </p:to>
                                    </p:set>
                                    <p:animEffect transition="in" filter="wipe(up)">
                                      <p:cBhvr>
                                        <p:cTn id="218" dur="500"/>
                                        <p:tgtEl>
                                          <p:spTgt spid="271"/>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243"/>
                                        </p:tgtEl>
                                        <p:attrNameLst>
                                          <p:attrName>style.visibility</p:attrName>
                                        </p:attrNameLst>
                                      </p:cBhvr>
                                      <p:to>
                                        <p:strVal val="visible"/>
                                      </p:to>
                                    </p:set>
                                    <p:animEffect transition="in" filter="wipe(left)">
                                      <p:cBhvr>
                                        <p:cTn id="222" dur="500"/>
                                        <p:tgtEl>
                                          <p:spTgt spid="243"/>
                                        </p:tgtEl>
                                      </p:cBhvr>
                                    </p:animEffect>
                                  </p:childTnLst>
                                </p:cTn>
                              </p:par>
                            </p:childTnLst>
                          </p:cTn>
                        </p:par>
                        <p:par>
                          <p:cTn id="223" fill="hold">
                            <p:stCondLst>
                              <p:cond delay="1500"/>
                            </p:stCondLst>
                            <p:childTnLst>
                              <p:par>
                                <p:cTn id="224" presetID="22" presetClass="entr" presetSubtype="1" repeatCount="5000" fill="hold" nodeType="afterEffect">
                                  <p:stCondLst>
                                    <p:cond delay="0"/>
                                  </p:stCondLst>
                                  <p:childTnLst>
                                    <p:set>
                                      <p:cBhvr>
                                        <p:cTn id="225" dur="1" fill="hold">
                                          <p:stCondLst>
                                            <p:cond delay="0"/>
                                          </p:stCondLst>
                                        </p:cTn>
                                        <p:tgtEl>
                                          <p:spTgt spid="36"/>
                                        </p:tgtEl>
                                        <p:attrNameLst>
                                          <p:attrName>style.visibility</p:attrName>
                                        </p:attrNameLst>
                                      </p:cBhvr>
                                      <p:to>
                                        <p:strVal val="visible"/>
                                      </p:to>
                                    </p:set>
                                    <p:animEffect transition="in" filter="wipe(up)">
                                      <p:cBhvr>
                                        <p:cTn id="226" dur="500"/>
                                        <p:tgtEl>
                                          <p:spTgt spid="36"/>
                                        </p:tgtEl>
                                      </p:cBhvr>
                                    </p:animEffect>
                                  </p:childTnLst>
                                </p:cTn>
                              </p:par>
                              <p:par>
                                <p:cTn id="227" presetID="22" presetClass="entr" presetSubtype="4" repeatCount="5000" fill="hold" nodeType="withEffect">
                                  <p:stCondLst>
                                    <p:cond delay="0"/>
                                  </p:stCondLst>
                                  <p:childTnLst>
                                    <p:set>
                                      <p:cBhvr>
                                        <p:cTn id="228" dur="1" fill="hold">
                                          <p:stCondLst>
                                            <p:cond delay="0"/>
                                          </p:stCondLst>
                                        </p:cTn>
                                        <p:tgtEl>
                                          <p:spTgt spid="245"/>
                                        </p:tgtEl>
                                        <p:attrNameLst>
                                          <p:attrName>style.visibility</p:attrName>
                                        </p:attrNameLst>
                                      </p:cBhvr>
                                      <p:to>
                                        <p:strVal val="visible"/>
                                      </p:to>
                                    </p:set>
                                    <p:animEffect transition="in" filter="wipe(down)">
                                      <p:cBhvr>
                                        <p:cTn id="229" dur="500"/>
                                        <p:tgtEl>
                                          <p:spTgt spid="245"/>
                                        </p:tgtEl>
                                      </p:cBhvr>
                                    </p:animEffect>
                                  </p:childTnLst>
                                </p:cTn>
                              </p:par>
                            </p:childTnLst>
                          </p:cTn>
                        </p:par>
                        <p:par>
                          <p:cTn id="230" fill="hold">
                            <p:stCondLst>
                              <p:cond delay="2000"/>
                            </p:stCondLst>
                            <p:childTnLst>
                              <p:par>
                                <p:cTn id="231" presetID="22" presetClass="entr" presetSubtype="4" fill="hold" nodeType="afterEffect">
                                  <p:stCondLst>
                                    <p:cond delay="0"/>
                                  </p:stCondLst>
                                  <p:childTnLst>
                                    <p:set>
                                      <p:cBhvr>
                                        <p:cTn id="232" dur="1" fill="hold">
                                          <p:stCondLst>
                                            <p:cond delay="0"/>
                                          </p:stCondLst>
                                        </p:cTn>
                                        <p:tgtEl>
                                          <p:spTgt spid="330"/>
                                        </p:tgtEl>
                                        <p:attrNameLst>
                                          <p:attrName>style.visibility</p:attrName>
                                        </p:attrNameLst>
                                      </p:cBhvr>
                                      <p:to>
                                        <p:strVal val="visible"/>
                                      </p:to>
                                    </p:set>
                                    <p:animEffect transition="in" filter="wipe(down)">
                                      <p:cBhvr>
                                        <p:cTn id="233" dur="500"/>
                                        <p:tgtEl>
                                          <p:spTgt spid="330"/>
                                        </p:tgtEl>
                                      </p:cBhvr>
                                    </p:animEffect>
                                  </p:childTnLst>
                                </p:cTn>
                              </p:par>
                            </p:childTnLst>
                          </p:cTn>
                        </p:par>
                        <p:par>
                          <p:cTn id="234" fill="hold">
                            <p:stCondLst>
                              <p:cond delay="2500"/>
                            </p:stCondLst>
                            <p:childTnLst>
                              <p:par>
                                <p:cTn id="235" presetID="35" presetClass="emph" presetSubtype="0" repeatCount="3000" fill="hold" nodeType="afterEffect">
                                  <p:stCondLst>
                                    <p:cond delay="0"/>
                                  </p:stCondLst>
                                  <p:childTnLst>
                                    <p:anim calcmode="discrete" valueType="str">
                                      <p:cBhvr>
                                        <p:cTn id="236"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7" fill="hold">
                            <p:stCondLst>
                              <p:cond delay="3500"/>
                            </p:stCondLst>
                            <p:childTnLst>
                              <p:par>
                                <p:cTn id="238" presetID="22" presetClass="entr" presetSubtype="8" fill="hold" grpId="0" nodeType="afterEffect">
                                  <p:stCondLst>
                                    <p:cond delay="0"/>
                                  </p:stCondLst>
                                  <p:childTnLst>
                                    <p:set>
                                      <p:cBhvr>
                                        <p:cTn id="239" dur="1" fill="hold">
                                          <p:stCondLst>
                                            <p:cond delay="0"/>
                                          </p:stCondLst>
                                        </p:cTn>
                                        <p:tgtEl>
                                          <p:spTgt spid="244"/>
                                        </p:tgtEl>
                                        <p:attrNameLst>
                                          <p:attrName>style.visibility</p:attrName>
                                        </p:attrNameLst>
                                      </p:cBhvr>
                                      <p:to>
                                        <p:strVal val="visible"/>
                                      </p:to>
                                    </p:set>
                                    <p:animEffect transition="in" filter="wipe(left)">
                                      <p:cBhvr>
                                        <p:cTn id="240" dur="500"/>
                                        <p:tgtEl>
                                          <p:spTgt spid="244"/>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grpId="1" nodeType="clickEffect">
                                  <p:stCondLst>
                                    <p:cond delay="0"/>
                                  </p:stCondLst>
                                  <p:childTnLst>
                                    <p:set>
                                      <p:cBhvr>
                                        <p:cTn id="244" dur="1" fill="hold">
                                          <p:stCondLst>
                                            <p:cond delay="0"/>
                                          </p:stCondLst>
                                        </p:cTn>
                                        <p:tgtEl>
                                          <p:spTgt spid="237"/>
                                        </p:tgtEl>
                                        <p:attrNameLst>
                                          <p:attrName>style.visibility</p:attrName>
                                        </p:attrNameLst>
                                      </p:cBhvr>
                                      <p:to>
                                        <p:strVal val="hidden"/>
                                      </p:to>
                                    </p:set>
                                  </p:childTnLst>
                                </p:cTn>
                              </p:par>
                              <p:par>
                                <p:cTn id="245" presetID="1" presetClass="exit" presetSubtype="0" fill="hold" grpId="1" nodeType="withEffect">
                                  <p:stCondLst>
                                    <p:cond delay="0"/>
                                  </p:stCondLst>
                                  <p:childTnLst>
                                    <p:set>
                                      <p:cBhvr>
                                        <p:cTn id="246" dur="1" fill="hold">
                                          <p:stCondLst>
                                            <p:cond delay="0"/>
                                          </p:stCondLst>
                                        </p:cTn>
                                        <p:tgtEl>
                                          <p:spTgt spid="271"/>
                                        </p:tgtEl>
                                        <p:attrNameLst>
                                          <p:attrName>style.visibility</p:attrName>
                                        </p:attrNameLst>
                                      </p:cBhvr>
                                      <p:to>
                                        <p:strVal val="hidden"/>
                                      </p:to>
                                    </p:set>
                                  </p:childTnLst>
                                </p:cTn>
                              </p:par>
                              <p:par>
                                <p:cTn id="247" presetID="1" presetClass="exit" presetSubtype="0" fill="hold" grpId="1" nodeType="withEffect">
                                  <p:stCondLst>
                                    <p:cond delay="0"/>
                                  </p:stCondLst>
                                  <p:childTnLst>
                                    <p:set>
                                      <p:cBhvr>
                                        <p:cTn id="248" dur="1" fill="hold">
                                          <p:stCondLst>
                                            <p:cond delay="0"/>
                                          </p:stCondLst>
                                        </p:cTn>
                                        <p:tgtEl>
                                          <p:spTgt spid="243"/>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36"/>
                                        </p:tgtEl>
                                        <p:attrNameLst>
                                          <p:attrName>style.visibility</p:attrName>
                                        </p:attrNameLst>
                                      </p:cBhvr>
                                      <p:to>
                                        <p:strVal val="hidden"/>
                                      </p:to>
                                    </p:set>
                                  </p:childTnLst>
                                </p:cTn>
                              </p:par>
                            </p:childTnLst>
                          </p:cTn>
                        </p:par>
                        <p:par>
                          <p:cTn id="251" fill="hold">
                            <p:stCondLst>
                              <p:cond delay="0"/>
                            </p:stCondLst>
                            <p:childTnLst>
                              <p:par>
                                <p:cTn id="252" presetID="1" presetClass="exit" presetSubtype="0" fill="hold" nodeType="afterEffect">
                                  <p:stCondLst>
                                    <p:cond delay="0"/>
                                  </p:stCondLst>
                                  <p:childTnLst>
                                    <p:set>
                                      <p:cBhvr>
                                        <p:cTn id="253" dur="1" fill="hold">
                                          <p:stCondLst>
                                            <p:cond delay="0"/>
                                          </p:stCondLst>
                                        </p:cTn>
                                        <p:tgtEl>
                                          <p:spTgt spid="245"/>
                                        </p:tgtEl>
                                        <p:attrNameLst>
                                          <p:attrName>style.visibility</p:attrName>
                                        </p:attrNameLst>
                                      </p:cBhvr>
                                      <p:to>
                                        <p:strVal val="hidden"/>
                                      </p:to>
                                    </p:set>
                                  </p:childTnLst>
                                </p:cTn>
                              </p:par>
                            </p:childTnLst>
                          </p:cTn>
                        </p:par>
                        <p:par>
                          <p:cTn id="254" fill="hold">
                            <p:stCondLst>
                              <p:cond delay="0"/>
                            </p:stCondLst>
                            <p:childTnLst>
                              <p:par>
                                <p:cTn id="255" presetID="22" presetClass="entr" presetSubtype="8" fill="hold" nodeType="afterEffect">
                                  <p:stCondLst>
                                    <p:cond delay="0"/>
                                  </p:stCondLst>
                                  <p:childTnLst>
                                    <p:set>
                                      <p:cBhvr>
                                        <p:cTn id="256" dur="1" fill="hold">
                                          <p:stCondLst>
                                            <p:cond delay="0"/>
                                          </p:stCondLst>
                                        </p:cTn>
                                        <p:tgtEl>
                                          <p:spTgt spid="342"/>
                                        </p:tgtEl>
                                        <p:attrNameLst>
                                          <p:attrName>style.visibility</p:attrName>
                                        </p:attrNameLst>
                                      </p:cBhvr>
                                      <p:to>
                                        <p:strVal val="visible"/>
                                      </p:to>
                                    </p:set>
                                    <p:animEffect transition="in" filter="wipe(left)">
                                      <p:cBhvr>
                                        <p:cTn id="257" dur="500"/>
                                        <p:tgtEl>
                                          <p:spTgt spid="342"/>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nodeType="clickEffect">
                                  <p:stCondLst>
                                    <p:cond delay="0"/>
                                  </p:stCondLst>
                                  <p:childTnLst>
                                    <p:set>
                                      <p:cBhvr>
                                        <p:cTn id="261" dur="1" fill="hold">
                                          <p:stCondLst>
                                            <p:cond delay="0"/>
                                          </p:stCondLst>
                                        </p:cTn>
                                        <p:tgtEl>
                                          <p:spTgt spid="297"/>
                                        </p:tgtEl>
                                        <p:attrNameLst>
                                          <p:attrName>style.visibility</p:attrName>
                                        </p:attrNameLst>
                                      </p:cBhvr>
                                      <p:to>
                                        <p:strVal val="visible"/>
                                      </p:to>
                                    </p:set>
                                    <p:animEffect transition="in" filter="wipe(left)">
                                      <p:cBhvr>
                                        <p:cTn id="262" dur="500"/>
                                        <p:tgtEl>
                                          <p:spTgt spid="297"/>
                                        </p:tgtEl>
                                      </p:cBhvr>
                                    </p:animEffect>
                                  </p:childTnLst>
                                </p:cTn>
                              </p:par>
                            </p:childTnLst>
                          </p:cTn>
                        </p:par>
                        <p:par>
                          <p:cTn id="263" fill="hold">
                            <p:stCondLst>
                              <p:cond delay="500"/>
                            </p:stCondLst>
                            <p:childTnLst>
                              <p:par>
                                <p:cTn id="264" presetID="22" presetClass="entr" presetSubtype="8" fill="hold" grpId="0" nodeType="afterEffect">
                                  <p:stCondLst>
                                    <p:cond delay="0"/>
                                  </p:stCondLst>
                                  <p:childTnLst>
                                    <p:set>
                                      <p:cBhvr>
                                        <p:cTn id="265" dur="1" fill="hold">
                                          <p:stCondLst>
                                            <p:cond delay="0"/>
                                          </p:stCondLst>
                                        </p:cTn>
                                        <p:tgtEl>
                                          <p:spTgt spid="300"/>
                                        </p:tgtEl>
                                        <p:attrNameLst>
                                          <p:attrName>style.visibility</p:attrName>
                                        </p:attrNameLst>
                                      </p:cBhvr>
                                      <p:to>
                                        <p:strVal val="visible"/>
                                      </p:to>
                                    </p:set>
                                    <p:animEffect transition="in" filter="wipe(left)">
                                      <p:cBhvr>
                                        <p:cTn id="266" dur="500"/>
                                        <p:tgtEl>
                                          <p:spTgt spid="300"/>
                                        </p:tgtEl>
                                      </p:cBhvr>
                                    </p:animEffect>
                                  </p:childTnLst>
                                </p:cTn>
                              </p:par>
                            </p:childTnLst>
                          </p:cTn>
                        </p:par>
                        <p:par>
                          <p:cTn id="267" fill="hold">
                            <p:stCondLst>
                              <p:cond delay="1000"/>
                            </p:stCondLst>
                            <p:childTnLst>
                              <p:par>
                                <p:cTn id="268" presetID="22" presetClass="entr" presetSubtype="8" fill="hold" grpId="0" nodeType="afterEffect">
                                  <p:stCondLst>
                                    <p:cond delay="0"/>
                                  </p:stCondLst>
                                  <p:childTnLst>
                                    <p:set>
                                      <p:cBhvr>
                                        <p:cTn id="269" dur="1" fill="hold">
                                          <p:stCondLst>
                                            <p:cond delay="0"/>
                                          </p:stCondLst>
                                        </p:cTn>
                                        <p:tgtEl>
                                          <p:spTgt spid="301"/>
                                        </p:tgtEl>
                                        <p:attrNameLst>
                                          <p:attrName>style.visibility</p:attrName>
                                        </p:attrNameLst>
                                      </p:cBhvr>
                                      <p:to>
                                        <p:strVal val="visible"/>
                                      </p:to>
                                    </p:set>
                                    <p:animEffect transition="in" filter="wipe(left)">
                                      <p:cBhvr>
                                        <p:cTn id="270" dur="500"/>
                                        <p:tgtEl>
                                          <p:spTgt spid="301"/>
                                        </p:tgtEl>
                                      </p:cBhvr>
                                    </p:animEffect>
                                  </p:childTnLst>
                                </p:cTn>
                              </p:par>
                            </p:childTnLst>
                          </p:cTn>
                        </p:par>
                        <p:par>
                          <p:cTn id="271" fill="hold">
                            <p:stCondLst>
                              <p:cond delay="1500"/>
                            </p:stCondLst>
                            <p:childTnLst>
                              <p:par>
                                <p:cTn id="272" presetID="22" presetClass="entr" presetSubtype="4" fill="hold" nodeType="after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wipe(down)">
                                      <p:cBhvr>
                                        <p:cTn id="274" dur="500"/>
                                        <p:tgtEl>
                                          <p:spTgt spid="57"/>
                                        </p:tgtEl>
                                      </p:cBhvr>
                                    </p:animEffect>
                                  </p:childTnLst>
                                </p:cTn>
                              </p:par>
                            </p:childTnLst>
                          </p:cTn>
                        </p:par>
                        <p:par>
                          <p:cTn id="275" fill="hold">
                            <p:stCondLst>
                              <p:cond delay="2000"/>
                            </p:stCondLst>
                            <p:childTnLst>
                              <p:par>
                                <p:cTn id="276" presetID="22" presetClass="entr" presetSubtype="2" repeatCount="4000" fill="hold" nodeType="afterEffect">
                                  <p:stCondLst>
                                    <p:cond delay="0"/>
                                  </p:stCondLst>
                                  <p:childTnLst>
                                    <p:set>
                                      <p:cBhvr>
                                        <p:cTn id="277" dur="1" fill="hold">
                                          <p:stCondLst>
                                            <p:cond delay="0"/>
                                          </p:stCondLst>
                                        </p:cTn>
                                        <p:tgtEl>
                                          <p:spTgt spid="56"/>
                                        </p:tgtEl>
                                        <p:attrNameLst>
                                          <p:attrName>style.visibility</p:attrName>
                                        </p:attrNameLst>
                                      </p:cBhvr>
                                      <p:to>
                                        <p:strVal val="visible"/>
                                      </p:to>
                                    </p:set>
                                    <p:animEffect transition="in" filter="wipe(right)">
                                      <p:cBhvr>
                                        <p:cTn id="278" dur="500"/>
                                        <p:tgtEl>
                                          <p:spTgt spid="56"/>
                                        </p:tgtEl>
                                      </p:cBhvr>
                                    </p:animEffect>
                                  </p:childTnLst>
                                </p:cTn>
                              </p:par>
                              <p:par>
                                <p:cTn id="279" presetID="22" presetClass="entr" presetSubtype="4" repeatCount="4000" fill="hold" nodeType="withEffect">
                                  <p:stCondLst>
                                    <p:cond delay="0"/>
                                  </p:stCondLst>
                                  <p:childTnLst>
                                    <p:set>
                                      <p:cBhvr>
                                        <p:cTn id="280" dur="1" fill="hold">
                                          <p:stCondLst>
                                            <p:cond delay="0"/>
                                          </p:stCondLst>
                                        </p:cTn>
                                        <p:tgtEl>
                                          <p:spTgt spid="264"/>
                                        </p:tgtEl>
                                        <p:attrNameLst>
                                          <p:attrName>style.visibility</p:attrName>
                                        </p:attrNameLst>
                                      </p:cBhvr>
                                      <p:to>
                                        <p:strVal val="visible"/>
                                      </p:to>
                                    </p:set>
                                    <p:animEffect transition="in" filter="wipe(down)">
                                      <p:cBhvr>
                                        <p:cTn id="281" dur="500"/>
                                        <p:tgtEl>
                                          <p:spTgt spid="264"/>
                                        </p:tgtEl>
                                      </p:cBhvr>
                                    </p:animEffect>
                                  </p:childTnLst>
                                </p:cTn>
                              </p:par>
                            </p:childTnLst>
                          </p:cTn>
                        </p:par>
                        <p:par>
                          <p:cTn id="282" fill="hold">
                            <p:stCondLst>
                              <p:cond delay="2500"/>
                            </p:stCondLst>
                            <p:childTnLst>
                              <p:par>
                                <p:cTn id="283" presetID="22" presetClass="entr" presetSubtype="4" fill="hold" nodeType="afterEffect">
                                  <p:stCondLst>
                                    <p:cond delay="0"/>
                                  </p:stCondLst>
                                  <p:childTnLst>
                                    <p:set>
                                      <p:cBhvr>
                                        <p:cTn id="284" dur="1" fill="hold">
                                          <p:stCondLst>
                                            <p:cond delay="0"/>
                                          </p:stCondLst>
                                        </p:cTn>
                                        <p:tgtEl>
                                          <p:spTgt spid="333"/>
                                        </p:tgtEl>
                                        <p:attrNameLst>
                                          <p:attrName>style.visibility</p:attrName>
                                        </p:attrNameLst>
                                      </p:cBhvr>
                                      <p:to>
                                        <p:strVal val="visible"/>
                                      </p:to>
                                    </p:set>
                                    <p:animEffect transition="in" filter="wipe(down)">
                                      <p:cBhvr>
                                        <p:cTn id="285" dur="500"/>
                                        <p:tgtEl>
                                          <p:spTgt spid="333"/>
                                        </p:tgtEl>
                                      </p:cBhvr>
                                    </p:animEffect>
                                  </p:childTnLst>
                                </p:cTn>
                              </p:par>
                            </p:childTnLst>
                          </p:cTn>
                        </p:par>
                        <p:par>
                          <p:cTn id="286" fill="hold">
                            <p:stCondLst>
                              <p:cond delay="3000"/>
                            </p:stCondLst>
                            <p:childTnLst>
                              <p:par>
                                <p:cTn id="287" presetID="35" presetClass="emph" presetSubtype="0" repeatCount="3000" fill="hold" nodeType="afterEffect">
                                  <p:stCondLst>
                                    <p:cond delay="0"/>
                                  </p:stCondLst>
                                  <p:childTnLst>
                                    <p:anim calcmode="discrete" valueType="str">
                                      <p:cBhvr>
                                        <p:cTn id="288"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9" fill="hold">
                            <p:stCondLst>
                              <p:cond delay="4000"/>
                            </p:stCondLst>
                            <p:childTnLst>
                              <p:par>
                                <p:cTn id="290" presetID="22" presetClass="entr" presetSubtype="8" fill="hold" nodeType="afterEffect">
                                  <p:stCondLst>
                                    <p:cond delay="0"/>
                                  </p:stCondLst>
                                  <p:childTnLst>
                                    <p:set>
                                      <p:cBhvr>
                                        <p:cTn id="291" dur="1" fill="hold">
                                          <p:stCondLst>
                                            <p:cond delay="0"/>
                                          </p:stCondLst>
                                        </p:cTn>
                                        <p:tgtEl>
                                          <p:spTgt spid="58"/>
                                        </p:tgtEl>
                                        <p:attrNameLst>
                                          <p:attrName>style.visibility</p:attrName>
                                        </p:attrNameLst>
                                      </p:cBhvr>
                                      <p:to>
                                        <p:strVal val="visible"/>
                                      </p:to>
                                    </p:set>
                                    <p:animEffect transition="in" filter="wipe(left)">
                                      <p:cBhvr>
                                        <p:cTn id="292" dur="500"/>
                                        <p:tgtEl>
                                          <p:spTgt spid="58"/>
                                        </p:tgtEl>
                                      </p:cBhvr>
                                    </p:animEffect>
                                  </p:childTnLst>
                                </p:cTn>
                              </p:par>
                            </p:childTnLst>
                          </p:cTn>
                        </p:par>
                        <p:par>
                          <p:cTn id="293" fill="hold">
                            <p:stCondLst>
                              <p:cond delay="4500"/>
                            </p:stCondLst>
                            <p:childTnLst>
                              <p:par>
                                <p:cTn id="294" presetID="22" presetClass="entr" presetSubtype="8" fill="hold" nodeType="afterEffect">
                                  <p:stCondLst>
                                    <p:cond delay="0"/>
                                  </p:stCondLst>
                                  <p:childTnLst>
                                    <p:set>
                                      <p:cBhvr>
                                        <p:cTn id="295" dur="1" fill="hold">
                                          <p:stCondLst>
                                            <p:cond delay="0"/>
                                          </p:stCondLst>
                                        </p:cTn>
                                        <p:tgtEl>
                                          <p:spTgt spid="70"/>
                                        </p:tgtEl>
                                        <p:attrNameLst>
                                          <p:attrName>style.visibility</p:attrName>
                                        </p:attrNameLst>
                                      </p:cBhvr>
                                      <p:to>
                                        <p:strVal val="visible"/>
                                      </p:to>
                                    </p:set>
                                    <p:animEffect transition="in" filter="wipe(left)">
                                      <p:cBhvr>
                                        <p:cTn id="29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97" fill="hold" display="0">
                  <p:stCondLst>
                    <p:cond delay="indefinite"/>
                  </p:stCondLst>
                  <p:endCondLst>
                    <p:cond evt="onStopAudio" delay="0">
                      <p:tgtEl>
                        <p:sldTgt/>
                      </p:tgtEl>
                    </p:cond>
                  </p:endCondLst>
                </p:cTn>
                <p:tgtEl>
                  <p:spTgt spid="21"/>
                </p:tgtEl>
              </p:cMediaNode>
            </p:audio>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pic>
        <p:nvPicPr>
          <p:cNvPr id="56" name="音频 5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366500" y="6032500"/>
            <a:ext cx="609600" cy="609600"/>
          </a:xfrm>
          <a:prstGeom prst="rect">
            <a:avLst/>
          </a:prstGeom>
        </p:spPr>
      </p:pic>
    </p:spTree>
    <p:custDataLst>
      <p:tags r:id="rId5"/>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wipe(left)">
                                      <p:cBhvr>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0"/>
                                        </p:tgtEl>
                                        <p:attrNameLst>
                                          <p:attrName>style.visibility</p:attrName>
                                        </p:attrNameLst>
                                      </p:cBhvr>
                                      <p:to>
                                        <p:strVal val="visible"/>
                                      </p:to>
                                    </p:set>
                                  </p:childTnLst>
                                </p:cTn>
                              </p:par>
                            </p:childTnLst>
                          </p:cTn>
                        </p:par>
                        <p:par>
                          <p:cTn id="26" fill="hold">
                            <p:stCondLst>
                              <p:cond delay="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48"/>
                                        </p:tgtEl>
                                        <p:attrNameLst>
                                          <p:attrName>style.visibility</p:attrName>
                                        </p:attrNameLst>
                                      </p:cBhvr>
                                      <p:to>
                                        <p:strVal val="visible"/>
                                      </p:to>
                                    </p:set>
                                    <p:animEffect transition="in" filter="wipe(right)">
                                      <p:cBhvr>
                                        <p:cTn id="33" dur="500"/>
                                        <p:tgtEl>
                                          <p:spTgt spid="248"/>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278"/>
                                        </p:tgtEl>
                                        <p:attrNameLst>
                                          <p:attrName>style.visibility</p:attrName>
                                        </p:attrNameLst>
                                      </p:cBhvr>
                                      <p:to>
                                        <p:strVal val="visible"/>
                                      </p:to>
                                    </p:set>
                                    <p:animEffect transition="in" filter="wipe(right)">
                                      <p:cBhvr>
                                        <p:cTn id="37" dur="500"/>
                                        <p:tgtEl>
                                          <p:spTgt spid="278"/>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right)">
                                      <p:cBhvr>
                                        <p:cTn id="41" dur="500"/>
                                        <p:tgtEl>
                                          <p:spTgt spid="18"/>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2500"/>
                            </p:stCondLst>
                            <p:childTnLst>
                              <p:par>
                                <p:cTn id="47" presetID="22" presetClass="entr" presetSubtype="2"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wipe(right)">
                                      <p:cBhvr>
                                        <p:cTn id="49" dur="500"/>
                                        <p:tgtEl>
                                          <p:spTgt spid="61"/>
                                        </p:tgtEl>
                                      </p:cBhvr>
                                    </p:animEffect>
                                  </p:childTnLst>
                                </p:cTn>
                              </p:par>
                            </p:childTnLst>
                          </p:cTn>
                        </p:par>
                        <p:par>
                          <p:cTn id="50" fill="hold">
                            <p:stCondLst>
                              <p:cond delay="30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3500"/>
                            </p:stCondLst>
                            <p:childTnLst>
                              <p:par>
                                <p:cTn id="55" presetID="22" presetClass="entr" presetSubtype="2" fill="hold" nodeType="afterEffect">
                                  <p:stCondLst>
                                    <p:cond delay="0"/>
                                  </p:stCondLst>
                                  <p:childTnLst>
                                    <p:set>
                                      <p:cBhvr>
                                        <p:cTn id="56" dur="1" fill="hold">
                                          <p:stCondLst>
                                            <p:cond delay="0"/>
                                          </p:stCondLst>
                                        </p:cTn>
                                        <p:tgtEl>
                                          <p:spTgt spid="321"/>
                                        </p:tgtEl>
                                        <p:attrNameLst>
                                          <p:attrName>style.visibility</p:attrName>
                                        </p:attrNameLst>
                                      </p:cBhvr>
                                      <p:to>
                                        <p:strVal val="visible"/>
                                      </p:to>
                                    </p:set>
                                    <p:animEffect transition="in" filter="wipe(right)">
                                      <p:cBhvr>
                                        <p:cTn id="57" dur="500"/>
                                        <p:tgtEl>
                                          <p:spTgt spid="321"/>
                                        </p:tgtEl>
                                      </p:cBhvr>
                                    </p:animEffect>
                                  </p:childTnLst>
                                </p:cTn>
                              </p:par>
                            </p:childTnLst>
                          </p:cTn>
                        </p:par>
                        <p:par>
                          <p:cTn id="58" fill="hold">
                            <p:stCondLst>
                              <p:cond delay="4000"/>
                            </p:stCondLst>
                            <p:childTnLst>
                              <p:par>
                                <p:cTn id="59" presetID="22" presetClass="entr" presetSubtype="2" fill="hold" grpId="0" nodeType="afterEffect">
                                  <p:stCondLst>
                                    <p:cond delay="0"/>
                                  </p:stCondLst>
                                  <p:childTnLst>
                                    <p:set>
                                      <p:cBhvr>
                                        <p:cTn id="60" dur="1" fill="hold">
                                          <p:stCondLst>
                                            <p:cond delay="0"/>
                                          </p:stCondLst>
                                        </p:cTn>
                                        <p:tgtEl>
                                          <p:spTgt spid="270"/>
                                        </p:tgtEl>
                                        <p:attrNameLst>
                                          <p:attrName>style.visibility</p:attrName>
                                        </p:attrNameLst>
                                      </p:cBhvr>
                                      <p:to>
                                        <p:strVal val="visible"/>
                                      </p:to>
                                    </p:set>
                                    <p:animEffect transition="in" filter="wipe(right)">
                                      <p:cBhvr>
                                        <p:cTn id="61" dur="500"/>
                                        <p:tgtEl>
                                          <p:spTgt spid="27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0"/>
                                        </p:tgtEl>
                                      </p:cBhvr>
                                    </p:animEffect>
                                    <p:set>
                                      <p:cBhvr>
                                        <p:cTn id="66" dur="1" fill="hold">
                                          <p:stCondLst>
                                            <p:cond delay="499"/>
                                          </p:stCondLst>
                                        </p:cTn>
                                        <p:tgtEl>
                                          <p:spTgt spid="25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61"/>
                                        </p:tgtEl>
                                      </p:cBhvr>
                                    </p:animEffect>
                                    <p:set>
                                      <p:cBhvr>
                                        <p:cTn id="72" dur="1" fill="hold">
                                          <p:stCondLst>
                                            <p:cond delay="499"/>
                                          </p:stCondLst>
                                        </p:cTn>
                                        <p:tgtEl>
                                          <p:spTgt spid="6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48"/>
                                        </p:tgtEl>
                                      </p:cBhvr>
                                    </p:animEffect>
                                    <p:set>
                                      <p:cBhvr>
                                        <p:cTn id="78" dur="1" fill="hold">
                                          <p:stCondLst>
                                            <p:cond delay="499"/>
                                          </p:stCondLst>
                                        </p:cTn>
                                        <p:tgtEl>
                                          <p:spTgt spid="24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78"/>
                                        </p:tgtEl>
                                      </p:cBhvr>
                                    </p:animEffect>
                                    <p:set>
                                      <p:cBhvr>
                                        <p:cTn id="81" dur="1" fill="hold">
                                          <p:stCondLst>
                                            <p:cond delay="499"/>
                                          </p:stCondLst>
                                        </p:cTn>
                                        <p:tgtEl>
                                          <p:spTgt spid="27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2"/>
                                        </p:tgtEl>
                                      </p:cBhvr>
                                    </p:animEffect>
                                    <p:set>
                                      <p:cBhvr>
                                        <p:cTn id="84" dur="1" fill="hold">
                                          <p:stCondLst>
                                            <p:cond delay="499"/>
                                          </p:stCondLst>
                                        </p:cTn>
                                        <p:tgtEl>
                                          <p:spTgt spid="22"/>
                                        </p:tgtEl>
                                        <p:attrNameLst>
                                          <p:attrName>style.visibility</p:attrName>
                                        </p:attrNameLst>
                                      </p:cBhvr>
                                      <p:to>
                                        <p:strVal val="hidden"/>
                                      </p:to>
                                    </p:se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2"/>
                                        </p:tgtEl>
                                        <p:attrNameLst>
                                          <p:attrName>style.visibility</p:attrName>
                                        </p:attrNameLst>
                                      </p:cBhvr>
                                      <p:to>
                                        <p:strVal val="visible"/>
                                      </p:to>
                                    </p:set>
                                    <p:animEffect transition="in" filter="wipe(left)">
                                      <p:cBhvr>
                                        <p:cTn id="88" dur="500"/>
                                        <p:tgtEl>
                                          <p:spTgt spid="282"/>
                                        </p:tgtEl>
                                      </p:cBhvr>
                                    </p:animEffect>
                                  </p:childTnLst>
                                </p:cTn>
                              </p:par>
                            </p:childTnLst>
                          </p:cTn>
                        </p:par>
                        <p:par>
                          <p:cTn id="89" fill="hold">
                            <p:stCondLst>
                              <p:cond delay="1000"/>
                            </p:stCondLst>
                            <p:childTnLst>
                              <p:par>
                                <p:cTn id="90" presetID="22" presetClass="entr" presetSubtype="2" fill="hold" grpId="0"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right)">
                                      <p:cBhvr>
                                        <p:cTn id="92" dur="500"/>
                                        <p:tgtEl>
                                          <p:spTgt spid="289"/>
                                        </p:tgtEl>
                                      </p:cBhvr>
                                    </p:animEffect>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right)">
                                      <p:cBhvr>
                                        <p:cTn id="96" dur="500"/>
                                        <p:tgtEl>
                                          <p:spTgt spid="290"/>
                                        </p:tgtEl>
                                      </p:cBhvr>
                                    </p:animEffect>
                                  </p:childTnLst>
                                </p:cTn>
                              </p:par>
                            </p:childTnLst>
                          </p:cTn>
                        </p:par>
                        <p:par>
                          <p:cTn id="97" fill="hold">
                            <p:stCondLst>
                              <p:cond delay="2000"/>
                            </p:stCondLst>
                            <p:childTnLst>
                              <p:par>
                                <p:cTn id="98" presetID="22" presetClass="entr" presetSubtype="2" fill="hold" grpId="0" nodeType="afterEffect">
                                  <p:stCondLst>
                                    <p:cond delay="0"/>
                                  </p:stCondLst>
                                  <p:childTnLst>
                                    <p:set>
                                      <p:cBhvr>
                                        <p:cTn id="99" dur="1" fill="hold">
                                          <p:stCondLst>
                                            <p:cond delay="0"/>
                                          </p:stCondLst>
                                        </p:cTn>
                                        <p:tgtEl>
                                          <p:spTgt spid="216"/>
                                        </p:tgtEl>
                                        <p:attrNameLst>
                                          <p:attrName>style.visibility</p:attrName>
                                        </p:attrNameLst>
                                      </p:cBhvr>
                                      <p:to>
                                        <p:strVal val="visible"/>
                                      </p:to>
                                    </p:set>
                                    <p:animEffect transition="in" filter="wipe(right)">
                                      <p:cBhvr>
                                        <p:cTn id="100" dur="500"/>
                                        <p:tgtEl>
                                          <p:spTgt spid="216"/>
                                        </p:tgtEl>
                                      </p:cBhvr>
                                    </p:animEffect>
                                  </p:childTnLst>
                                </p:cTn>
                              </p:par>
                            </p:childTnLst>
                          </p:cTn>
                        </p:par>
                        <p:par>
                          <p:cTn id="101" fill="hold">
                            <p:stCondLst>
                              <p:cond delay="2500"/>
                            </p:stCondLst>
                            <p:childTnLst>
                              <p:par>
                                <p:cTn id="102" presetID="22" presetClass="entr" presetSubtype="2" fill="hold" grpId="0" nodeType="afterEffect">
                                  <p:stCondLst>
                                    <p:cond delay="0"/>
                                  </p:stCondLst>
                                  <p:childTnLst>
                                    <p:set>
                                      <p:cBhvr>
                                        <p:cTn id="103" dur="1" fill="hold">
                                          <p:stCondLst>
                                            <p:cond delay="0"/>
                                          </p:stCondLst>
                                        </p:cTn>
                                        <p:tgtEl>
                                          <p:spTgt spid="279"/>
                                        </p:tgtEl>
                                        <p:attrNameLst>
                                          <p:attrName>style.visibility</p:attrName>
                                        </p:attrNameLst>
                                      </p:cBhvr>
                                      <p:to>
                                        <p:strVal val="visible"/>
                                      </p:to>
                                    </p:set>
                                    <p:animEffect transition="in" filter="wipe(right)">
                                      <p:cBhvr>
                                        <p:cTn id="104" dur="500"/>
                                        <p:tgtEl>
                                          <p:spTgt spid="279"/>
                                        </p:tgtEl>
                                      </p:cBhvr>
                                    </p:animEffect>
                                  </p:childTnLst>
                                </p:cTn>
                              </p:par>
                            </p:childTnLst>
                          </p:cTn>
                        </p:par>
                        <p:par>
                          <p:cTn id="105" fill="hold">
                            <p:stCondLst>
                              <p:cond delay="3000"/>
                            </p:stCondLst>
                            <p:childTnLst>
                              <p:par>
                                <p:cTn id="106" presetID="22" presetClass="entr" presetSubtype="1" fill="hold" nodeType="afterEffect">
                                  <p:stCondLst>
                                    <p:cond delay="0"/>
                                  </p:stCondLst>
                                  <p:childTnLst>
                                    <p:set>
                                      <p:cBhvr>
                                        <p:cTn id="107" dur="1" fill="hold">
                                          <p:stCondLst>
                                            <p:cond delay="0"/>
                                          </p:stCondLst>
                                        </p:cTn>
                                        <p:tgtEl>
                                          <p:spTgt spid="277"/>
                                        </p:tgtEl>
                                        <p:attrNameLst>
                                          <p:attrName>style.visibility</p:attrName>
                                        </p:attrNameLst>
                                      </p:cBhvr>
                                      <p:to>
                                        <p:strVal val="visible"/>
                                      </p:to>
                                    </p:set>
                                    <p:animEffect transition="in" filter="wipe(up)">
                                      <p:cBhvr>
                                        <p:cTn id="108" dur="500"/>
                                        <p:tgtEl>
                                          <p:spTgt spid="277"/>
                                        </p:tgtEl>
                                      </p:cBhvr>
                                    </p:animEffect>
                                  </p:childTnLst>
                                </p:cTn>
                              </p:par>
                            </p:childTnLst>
                          </p:cTn>
                        </p:par>
                        <p:par>
                          <p:cTn id="109" fill="hold">
                            <p:stCondLst>
                              <p:cond delay="3500"/>
                            </p:stCondLst>
                            <p:childTnLst>
                              <p:par>
                                <p:cTn id="110" presetID="22" presetClass="entr" presetSubtype="1" fill="hold" nodeType="after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wipe(up)">
                                      <p:cBhvr>
                                        <p:cTn id="112" dur="500"/>
                                        <p:tgtEl>
                                          <p:spTgt spid="217"/>
                                        </p:tgtEl>
                                      </p:cBhvr>
                                    </p:animEffect>
                                  </p:childTnLst>
                                </p:cTn>
                              </p:par>
                            </p:childTnLst>
                          </p:cTn>
                        </p:par>
                        <p:par>
                          <p:cTn id="113" fill="hold">
                            <p:stCondLst>
                              <p:cond delay="4000"/>
                            </p:stCondLst>
                            <p:childTnLst>
                              <p:par>
                                <p:cTn id="114" presetID="22" presetClass="entr" presetSubtype="1"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wipe(up)">
                                      <p:cBhvr>
                                        <p:cTn id="116" dur="500"/>
                                        <p:tgtEl>
                                          <p:spTgt spid="219"/>
                                        </p:tgtEl>
                                      </p:cBhvr>
                                    </p:animEffect>
                                  </p:childTnLst>
                                </p:cTn>
                              </p:par>
                            </p:childTnLst>
                          </p:cTn>
                        </p:par>
                        <p:par>
                          <p:cTn id="117" fill="hold">
                            <p:stCondLst>
                              <p:cond delay="4500"/>
                            </p:stCondLst>
                            <p:childTnLst>
                              <p:par>
                                <p:cTn id="118" presetID="22" presetClass="entr" presetSubtype="1" fill="hold" nodeType="afterEffect">
                                  <p:stCondLst>
                                    <p:cond delay="0"/>
                                  </p:stCondLst>
                                  <p:childTnLst>
                                    <p:set>
                                      <p:cBhvr>
                                        <p:cTn id="119" dur="1" fill="hold">
                                          <p:stCondLst>
                                            <p:cond delay="0"/>
                                          </p:stCondLst>
                                        </p:cTn>
                                        <p:tgtEl>
                                          <p:spTgt spid="281"/>
                                        </p:tgtEl>
                                        <p:attrNameLst>
                                          <p:attrName>style.visibility</p:attrName>
                                        </p:attrNameLst>
                                      </p:cBhvr>
                                      <p:to>
                                        <p:strVal val="visible"/>
                                      </p:to>
                                    </p:set>
                                    <p:animEffect transition="in" filter="wipe(up)">
                                      <p:cBhvr>
                                        <p:cTn id="120" dur="500"/>
                                        <p:tgtEl>
                                          <p:spTgt spid="281"/>
                                        </p:tgtEl>
                                      </p:cBhvr>
                                    </p:animEffect>
                                  </p:childTnLst>
                                </p:cTn>
                              </p:par>
                            </p:childTnLst>
                          </p:cTn>
                        </p:par>
                        <p:par>
                          <p:cTn id="121" fill="hold">
                            <p:stCondLst>
                              <p:cond delay="5000"/>
                            </p:stCondLst>
                            <p:childTnLst>
                              <p:par>
                                <p:cTn id="122" presetID="22" presetClass="entr" presetSubtype="4" fill="hold" nodeType="after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wipe(down)">
                                      <p:cBhvr>
                                        <p:cTn id="124" dur="500"/>
                                        <p:tgtEl>
                                          <p:spTgt spid="19"/>
                                        </p:tgtEl>
                                      </p:cBhvr>
                                    </p:animEffect>
                                  </p:childTnLst>
                                </p:cTn>
                              </p:par>
                            </p:childTnLst>
                          </p:cTn>
                        </p:par>
                        <p:par>
                          <p:cTn id="125" fill="hold">
                            <p:stCondLst>
                              <p:cond delay="5500"/>
                            </p:stCondLst>
                            <p:childTnLst>
                              <p:par>
                                <p:cTn id="126" presetID="22" presetClass="entr" presetSubtype="2" fill="hold" nodeType="after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right)">
                                      <p:cBhvr>
                                        <p:cTn id="128" dur="500"/>
                                        <p:tgtEl>
                                          <p:spTgt spid="23"/>
                                        </p:tgtEl>
                                      </p:cBhvr>
                                    </p:animEffect>
                                  </p:childTnLst>
                                </p:cTn>
                              </p:par>
                            </p:childTnLst>
                          </p:cTn>
                        </p:par>
                        <p:par>
                          <p:cTn id="129" fill="hold">
                            <p:stCondLst>
                              <p:cond delay="60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6500"/>
                            </p:stCondLst>
                            <p:childTnLst>
                              <p:par>
                                <p:cTn id="134" presetID="22" presetClass="entr" presetSubtype="2" fill="hold" nodeType="afterEffect">
                                  <p:stCondLst>
                                    <p:cond delay="0"/>
                                  </p:stCondLst>
                                  <p:childTnLst>
                                    <p:set>
                                      <p:cBhvr>
                                        <p:cTn id="135" dur="1" fill="hold">
                                          <p:stCondLst>
                                            <p:cond delay="0"/>
                                          </p:stCondLst>
                                        </p:cTn>
                                        <p:tgtEl>
                                          <p:spTgt spid="324"/>
                                        </p:tgtEl>
                                        <p:attrNameLst>
                                          <p:attrName>style.visibility</p:attrName>
                                        </p:attrNameLst>
                                      </p:cBhvr>
                                      <p:to>
                                        <p:strVal val="visible"/>
                                      </p:to>
                                    </p:set>
                                    <p:animEffect transition="in" filter="wipe(right)">
                                      <p:cBhvr>
                                        <p:cTn id="136" dur="500"/>
                                        <p:tgtEl>
                                          <p:spTgt spid="324"/>
                                        </p:tgtEl>
                                      </p:cBhvr>
                                    </p:animEffect>
                                  </p:childTnLst>
                                </p:cTn>
                              </p:par>
                            </p:childTnLst>
                          </p:cTn>
                        </p:par>
                        <p:par>
                          <p:cTn id="137" fill="hold">
                            <p:stCondLst>
                              <p:cond delay="7000"/>
                            </p:stCondLst>
                            <p:childTnLst>
                              <p:par>
                                <p:cTn id="138" presetID="22" presetClass="entr" presetSubtype="1" fill="hold" grpId="0" nodeType="afterEffect">
                                  <p:stCondLst>
                                    <p:cond delay="0"/>
                                  </p:stCondLst>
                                  <p:childTnLst>
                                    <p:set>
                                      <p:cBhvr>
                                        <p:cTn id="139" dur="1" fill="hold">
                                          <p:stCondLst>
                                            <p:cond delay="0"/>
                                          </p:stCondLst>
                                        </p:cTn>
                                        <p:tgtEl>
                                          <p:spTgt spid="280"/>
                                        </p:tgtEl>
                                        <p:attrNameLst>
                                          <p:attrName>style.visibility</p:attrName>
                                        </p:attrNameLst>
                                      </p:cBhvr>
                                      <p:to>
                                        <p:strVal val="visible"/>
                                      </p:to>
                                    </p:set>
                                    <p:animEffect transition="in" filter="wipe(up)">
                                      <p:cBhvr>
                                        <p:cTn id="140" dur="500"/>
                                        <p:tgtEl>
                                          <p:spTgt spid="280"/>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290"/>
                                        </p:tgtEl>
                                      </p:cBhvr>
                                    </p:animEffect>
                                    <p:set>
                                      <p:cBhvr>
                                        <p:cTn id="145" dur="1" fill="hold">
                                          <p:stCondLst>
                                            <p:cond delay="499"/>
                                          </p:stCondLst>
                                        </p:cTn>
                                        <p:tgtEl>
                                          <p:spTgt spid="290"/>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279"/>
                                        </p:tgtEl>
                                      </p:cBhvr>
                                    </p:animEffect>
                                    <p:set>
                                      <p:cBhvr>
                                        <p:cTn id="148" dur="1" fill="hold">
                                          <p:stCondLst>
                                            <p:cond delay="499"/>
                                          </p:stCondLst>
                                        </p:cTn>
                                        <p:tgtEl>
                                          <p:spTgt spid="27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277"/>
                                        </p:tgtEl>
                                      </p:cBhvr>
                                    </p:animEffect>
                                    <p:set>
                                      <p:cBhvr>
                                        <p:cTn id="151" dur="1" fill="hold">
                                          <p:stCondLst>
                                            <p:cond delay="499"/>
                                          </p:stCondLst>
                                        </p:cTn>
                                        <p:tgtEl>
                                          <p:spTgt spid="277"/>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217"/>
                                        </p:tgtEl>
                                      </p:cBhvr>
                                    </p:animEffect>
                                    <p:set>
                                      <p:cBhvr>
                                        <p:cTn id="154" dur="1" fill="hold">
                                          <p:stCondLst>
                                            <p:cond delay="499"/>
                                          </p:stCondLst>
                                        </p:cTn>
                                        <p:tgtEl>
                                          <p:spTgt spid="217"/>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16"/>
                                        </p:tgtEl>
                                      </p:cBhvr>
                                    </p:animEffect>
                                    <p:set>
                                      <p:cBhvr>
                                        <p:cTn id="157" dur="1" fill="hold">
                                          <p:stCondLst>
                                            <p:cond delay="499"/>
                                          </p:stCondLst>
                                        </p:cTn>
                                        <p:tgtEl>
                                          <p:spTgt spid="21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219"/>
                                        </p:tgtEl>
                                      </p:cBhvr>
                                    </p:animEffect>
                                    <p:set>
                                      <p:cBhvr>
                                        <p:cTn id="160" dur="1" fill="hold">
                                          <p:stCondLst>
                                            <p:cond delay="499"/>
                                          </p:stCondLst>
                                        </p:cTn>
                                        <p:tgtEl>
                                          <p:spTgt spid="219"/>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281"/>
                                        </p:tgtEl>
                                      </p:cBhvr>
                                    </p:animEffect>
                                    <p:set>
                                      <p:cBhvr>
                                        <p:cTn id="163" dur="1" fill="hold">
                                          <p:stCondLst>
                                            <p:cond delay="499"/>
                                          </p:stCondLst>
                                        </p:cTn>
                                        <p:tgtEl>
                                          <p:spTgt spid="281"/>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9"/>
                                        </p:tgtEl>
                                      </p:cBhvr>
                                    </p:animEffect>
                                    <p:set>
                                      <p:cBhvr>
                                        <p:cTn id="166" dur="1" fill="hold">
                                          <p:stCondLst>
                                            <p:cond delay="499"/>
                                          </p:stCondLst>
                                        </p:cTn>
                                        <p:tgtEl>
                                          <p:spTgt spid="1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9"/>
                                        </p:tgtEl>
                                      </p:cBhvr>
                                    </p:animEffect>
                                    <p:set>
                                      <p:cBhvr>
                                        <p:cTn id="169" dur="1" fill="hold">
                                          <p:stCondLst>
                                            <p:cond delay="499"/>
                                          </p:stCondLst>
                                        </p:cTn>
                                        <p:tgtEl>
                                          <p:spTgt spid="19"/>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23"/>
                                        </p:tgtEl>
                                      </p:cBhvr>
                                    </p:animEffect>
                                    <p:set>
                                      <p:cBhvr>
                                        <p:cTn id="172" dur="1" fill="hold">
                                          <p:stCondLst>
                                            <p:cond delay="499"/>
                                          </p:stCondLst>
                                        </p:cTn>
                                        <p:tgtEl>
                                          <p:spTgt spid="23"/>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286"/>
                                        </p:tgtEl>
                                        <p:attrNameLst>
                                          <p:attrName>style.visibility</p:attrName>
                                        </p:attrNameLst>
                                      </p:cBhvr>
                                      <p:to>
                                        <p:strVal val="visible"/>
                                      </p:to>
                                    </p:set>
                                    <p:animEffect transition="in" filter="wipe(left)">
                                      <p:cBhvr>
                                        <p:cTn id="176" dur="500"/>
                                        <p:tgtEl>
                                          <p:spTgt spid="286"/>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25"/>
                                        </p:tgtEl>
                                        <p:attrNameLst>
                                          <p:attrName>style.visibility</p:attrName>
                                        </p:attrNameLst>
                                      </p:cBhvr>
                                      <p:to>
                                        <p:strVal val="visible"/>
                                      </p:to>
                                    </p:set>
                                    <p:animEffect transition="in" filter="wipe(left)">
                                      <p:cBhvr>
                                        <p:cTn id="181" dur="500"/>
                                        <p:tgtEl>
                                          <p:spTgt spid="25"/>
                                        </p:tgtEl>
                                      </p:cBhvr>
                                    </p:animEffect>
                                  </p:childTnLst>
                                </p:cTn>
                              </p:par>
                            </p:childTnLst>
                          </p:cTn>
                        </p:par>
                        <p:par>
                          <p:cTn id="182" fill="hold">
                            <p:stCondLst>
                              <p:cond delay="500"/>
                            </p:stCondLst>
                            <p:childTnLst>
                              <p:par>
                                <p:cTn id="183" presetID="22" presetClass="entr" presetSubtype="4" fill="hold" grpId="0" nodeType="afterEffect">
                                  <p:stCondLst>
                                    <p:cond delay="0"/>
                                  </p:stCondLst>
                                  <p:childTnLst>
                                    <p:set>
                                      <p:cBhvr>
                                        <p:cTn id="184" dur="1" fill="hold">
                                          <p:stCondLst>
                                            <p:cond delay="0"/>
                                          </p:stCondLst>
                                        </p:cTn>
                                        <p:tgtEl>
                                          <p:spTgt spid="231"/>
                                        </p:tgtEl>
                                        <p:attrNameLst>
                                          <p:attrName>style.visibility</p:attrName>
                                        </p:attrNameLst>
                                      </p:cBhvr>
                                      <p:to>
                                        <p:strVal val="visible"/>
                                      </p:to>
                                    </p:set>
                                    <p:animEffect transition="in" filter="wipe(down)">
                                      <p:cBhvr>
                                        <p:cTn id="185" dur="500"/>
                                        <p:tgtEl>
                                          <p:spTgt spid="231"/>
                                        </p:tgtEl>
                                      </p:cBhvr>
                                    </p:animEffect>
                                  </p:childTnLst>
                                </p:cTn>
                              </p:par>
                            </p:childTnLst>
                          </p:cTn>
                        </p:par>
                        <p:par>
                          <p:cTn id="186" fill="hold">
                            <p:stCondLst>
                              <p:cond delay="1000"/>
                            </p:stCondLst>
                            <p:childTnLst>
                              <p:par>
                                <p:cTn id="187" presetID="22" presetClass="entr" presetSubtype="2" fill="hold" grpId="0" nodeType="afterEffect">
                                  <p:stCondLst>
                                    <p:cond delay="0"/>
                                  </p:stCondLst>
                                  <p:childTnLst>
                                    <p:set>
                                      <p:cBhvr>
                                        <p:cTn id="188" dur="1" fill="hold">
                                          <p:stCondLst>
                                            <p:cond delay="0"/>
                                          </p:stCondLst>
                                        </p:cTn>
                                        <p:tgtEl>
                                          <p:spTgt spid="232"/>
                                        </p:tgtEl>
                                        <p:attrNameLst>
                                          <p:attrName>style.visibility</p:attrName>
                                        </p:attrNameLst>
                                      </p:cBhvr>
                                      <p:to>
                                        <p:strVal val="visible"/>
                                      </p:to>
                                    </p:set>
                                    <p:animEffect transition="in" filter="wipe(right)">
                                      <p:cBhvr>
                                        <p:cTn id="189" dur="500"/>
                                        <p:tgtEl>
                                          <p:spTgt spid="232"/>
                                        </p:tgtEl>
                                      </p:cBhvr>
                                    </p:animEffect>
                                  </p:childTnLst>
                                </p:cTn>
                              </p:par>
                            </p:childTnLst>
                          </p:cTn>
                        </p:par>
                        <p:par>
                          <p:cTn id="190" fill="hold">
                            <p:stCondLst>
                              <p:cond delay="1500"/>
                            </p:stCondLst>
                            <p:childTnLst>
                              <p:par>
                                <p:cTn id="191" presetID="22" presetClass="entr" presetSubtype="8" fill="hold" nodeType="afterEffect">
                                  <p:stCondLst>
                                    <p:cond delay="0"/>
                                  </p:stCondLst>
                                  <p:childTnLst>
                                    <p:set>
                                      <p:cBhvr>
                                        <p:cTn id="192" dur="1" fill="hold">
                                          <p:stCondLst>
                                            <p:cond delay="0"/>
                                          </p:stCondLst>
                                        </p:cTn>
                                        <p:tgtEl>
                                          <p:spTgt spid="24"/>
                                        </p:tgtEl>
                                        <p:attrNameLst>
                                          <p:attrName>style.visibility</p:attrName>
                                        </p:attrNameLst>
                                      </p:cBhvr>
                                      <p:to>
                                        <p:strVal val="visible"/>
                                      </p:to>
                                    </p:set>
                                    <p:animEffect transition="in" filter="wipe(left)">
                                      <p:cBhvr>
                                        <p:cTn id="193" dur="500"/>
                                        <p:tgtEl>
                                          <p:spTgt spid="24"/>
                                        </p:tgtEl>
                                      </p:cBhvr>
                                    </p:animEffect>
                                  </p:childTnLst>
                                </p:cTn>
                              </p:par>
                            </p:childTnLst>
                          </p:cTn>
                        </p:par>
                        <p:par>
                          <p:cTn id="194" fill="hold">
                            <p:stCondLst>
                              <p:cond delay="2000"/>
                            </p:stCondLst>
                            <p:childTnLst>
                              <p:par>
                                <p:cTn id="195" presetID="22" presetClass="entr" presetSubtype="2" fill="hold" nodeType="afterEffect">
                                  <p:stCondLst>
                                    <p:cond delay="0"/>
                                  </p:stCondLst>
                                  <p:childTnLst>
                                    <p:set>
                                      <p:cBhvr>
                                        <p:cTn id="196" dur="1" fill="hold">
                                          <p:stCondLst>
                                            <p:cond delay="0"/>
                                          </p:stCondLst>
                                        </p:cTn>
                                        <p:tgtEl>
                                          <p:spTgt spid="26"/>
                                        </p:tgtEl>
                                        <p:attrNameLst>
                                          <p:attrName>style.visibility</p:attrName>
                                        </p:attrNameLst>
                                      </p:cBhvr>
                                      <p:to>
                                        <p:strVal val="visible"/>
                                      </p:to>
                                    </p:set>
                                    <p:animEffect transition="in" filter="wipe(right)">
                                      <p:cBhvr>
                                        <p:cTn id="197" dur="500"/>
                                        <p:tgtEl>
                                          <p:spTgt spid="26"/>
                                        </p:tgtEl>
                                      </p:cBhvr>
                                    </p:animEffect>
                                  </p:childTnLst>
                                </p:cTn>
                              </p:par>
                            </p:childTnLst>
                          </p:cTn>
                        </p:par>
                        <p:par>
                          <p:cTn id="198" fill="hold">
                            <p:stCondLst>
                              <p:cond delay="25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000"/>
                            </p:stCondLst>
                            <p:childTnLst>
                              <p:par>
                                <p:cTn id="203" presetID="22" presetClass="entr" presetSubtype="4" fill="hold" nodeType="afterEffect">
                                  <p:stCondLst>
                                    <p:cond delay="0"/>
                                  </p:stCondLst>
                                  <p:childTnLst>
                                    <p:set>
                                      <p:cBhvr>
                                        <p:cTn id="204" dur="1" fill="hold">
                                          <p:stCondLst>
                                            <p:cond delay="0"/>
                                          </p:stCondLst>
                                        </p:cTn>
                                        <p:tgtEl>
                                          <p:spTgt spid="327"/>
                                        </p:tgtEl>
                                        <p:attrNameLst>
                                          <p:attrName>style.visibility</p:attrName>
                                        </p:attrNameLst>
                                      </p:cBhvr>
                                      <p:to>
                                        <p:strVal val="visible"/>
                                      </p:to>
                                    </p:set>
                                    <p:animEffect transition="in" filter="wipe(down)">
                                      <p:cBhvr>
                                        <p:cTn id="205" dur="500"/>
                                        <p:tgtEl>
                                          <p:spTgt spid="327"/>
                                        </p:tgtEl>
                                      </p:cBhvr>
                                    </p:animEffect>
                                  </p:childTnLst>
                                </p:cTn>
                              </p:par>
                            </p:childTnLst>
                          </p:cTn>
                        </p:par>
                        <p:par>
                          <p:cTn id="206" fill="hold">
                            <p:stCondLst>
                              <p:cond delay="3500"/>
                            </p:stCondLst>
                            <p:childTnLst>
                              <p:par>
                                <p:cTn id="207" presetID="22" presetClass="entr" presetSubtype="2" fill="hold" grpId="0" nodeType="afterEffect">
                                  <p:stCondLst>
                                    <p:cond delay="0"/>
                                  </p:stCondLst>
                                  <p:childTnLst>
                                    <p:set>
                                      <p:cBhvr>
                                        <p:cTn id="208" dur="1" fill="hold">
                                          <p:stCondLst>
                                            <p:cond delay="0"/>
                                          </p:stCondLst>
                                        </p:cTn>
                                        <p:tgtEl>
                                          <p:spTgt spid="233"/>
                                        </p:tgtEl>
                                        <p:attrNameLst>
                                          <p:attrName>style.visibility</p:attrName>
                                        </p:attrNameLst>
                                      </p:cBhvr>
                                      <p:to>
                                        <p:strVal val="visible"/>
                                      </p:to>
                                    </p:set>
                                    <p:animEffect transition="in" filter="wipe(right)">
                                      <p:cBhvr>
                                        <p:cTn id="209" dur="500"/>
                                        <p:tgtEl>
                                          <p:spTgt spid="233"/>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nodeType="clickEffect">
                                  <p:stCondLst>
                                    <p:cond delay="0"/>
                                  </p:stCondLst>
                                  <p:childTnLst>
                                    <p:animEffect transition="out" filter="fade">
                                      <p:cBhvr>
                                        <p:cTn id="213" dur="500"/>
                                        <p:tgtEl>
                                          <p:spTgt spid="25"/>
                                        </p:tgtEl>
                                      </p:cBhvr>
                                    </p:animEffect>
                                    <p:set>
                                      <p:cBhvr>
                                        <p:cTn id="214" dur="1" fill="hold">
                                          <p:stCondLst>
                                            <p:cond delay="499"/>
                                          </p:stCondLst>
                                        </p:cTn>
                                        <p:tgtEl>
                                          <p:spTgt spid="25"/>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231"/>
                                        </p:tgtEl>
                                      </p:cBhvr>
                                    </p:animEffect>
                                    <p:set>
                                      <p:cBhvr>
                                        <p:cTn id="217" dur="1" fill="hold">
                                          <p:stCondLst>
                                            <p:cond delay="499"/>
                                          </p:stCondLst>
                                        </p:cTn>
                                        <p:tgtEl>
                                          <p:spTgt spid="231"/>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232"/>
                                        </p:tgtEl>
                                      </p:cBhvr>
                                    </p:animEffect>
                                    <p:set>
                                      <p:cBhvr>
                                        <p:cTn id="220" dur="1" fill="hold">
                                          <p:stCondLst>
                                            <p:cond delay="499"/>
                                          </p:stCondLst>
                                        </p:cTn>
                                        <p:tgtEl>
                                          <p:spTgt spid="232"/>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24"/>
                                        </p:tgtEl>
                                      </p:cBhvr>
                                    </p:animEffect>
                                    <p:set>
                                      <p:cBhvr>
                                        <p:cTn id="223" dur="1" fill="hold">
                                          <p:stCondLst>
                                            <p:cond delay="499"/>
                                          </p:stCondLst>
                                        </p:cTn>
                                        <p:tgtEl>
                                          <p:spTgt spid="24"/>
                                        </p:tgtEl>
                                        <p:attrNameLst>
                                          <p:attrName>style.visibility</p:attrName>
                                        </p:attrNameLst>
                                      </p:cBhvr>
                                      <p:to>
                                        <p:strVal val="hidden"/>
                                      </p:to>
                                    </p:set>
                                  </p:childTnLst>
                                </p:cTn>
                              </p:par>
                              <p:par>
                                <p:cTn id="224" presetID="10" presetClass="exit" presetSubtype="0" fill="hold" nodeType="withEffect">
                                  <p:stCondLst>
                                    <p:cond delay="0"/>
                                  </p:stCondLst>
                                  <p:childTnLst>
                                    <p:animEffect transition="out" filter="fade">
                                      <p:cBhvr>
                                        <p:cTn id="225" dur="500"/>
                                        <p:tgtEl>
                                          <p:spTgt spid="26"/>
                                        </p:tgtEl>
                                      </p:cBhvr>
                                    </p:animEffect>
                                    <p:set>
                                      <p:cBhvr>
                                        <p:cTn id="226" dur="1" fill="hold">
                                          <p:stCondLst>
                                            <p:cond delay="499"/>
                                          </p:stCondLst>
                                        </p:cTn>
                                        <p:tgtEl>
                                          <p:spTgt spid="26"/>
                                        </p:tgtEl>
                                        <p:attrNameLst>
                                          <p:attrName>style.visibility</p:attrName>
                                        </p:attrNameLst>
                                      </p:cBhvr>
                                      <p:to>
                                        <p:strVal val="hidden"/>
                                      </p:to>
                                    </p:set>
                                  </p:childTnLst>
                                </p:cTn>
                              </p:par>
                            </p:childTnLst>
                          </p:cTn>
                        </p:par>
                        <p:par>
                          <p:cTn id="227" fill="hold">
                            <p:stCondLst>
                              <p:cond delay="500"/>
                            </p:stCondLst>
                            <p:childTnLst>
                              <p:par>
                                <p:cTn id="228" presetID="22" presetClass="entr" presetSubtype="8" fill="hold" nodeType="afterEffect">
                                  <p:stCondLst>
                                    <p:cond delay="0"/>
                                  </p:stCondLst>
                                  <p:childTnLst>
                                    <p:set>
                                      <p:cBhvr>
                                        <p:cTn id="229" dur="1" fill="hold">
                                          <p:stCondLst>
                                            <p:cond delay="0"/>
                                          </p:stCondLst>
                                        </p:cTn>
                                        <p:tgtEl>
                                          <p:spTgt spid="295"/>
                                        </p:tgtEl>
                                        <p:attrNameLst>
                                          <p:attrName>style.visibility</p:attrName>
                                        </p:attrNameLst>
                                      </p:cBhvr>
                                      <p:to>
                                        <p:strVal val="visible"/>
                                      </p:to>
                                    </p:set>
                                    <p:animEffect transition="in" filter="wipe(left)">
                                      <p:cBhvr>
                                        <p:cTn id="230" dur="500"/>
                                        <p:tgtEl>
                                          <p:spTgt spid="29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57"/>
                                        </p:tgtEl>
                                        <p:attrNameLst>
                                          <p:attrName>style.visibility</p:attrName>
                                        </p:attrNameLst>
                                      </p:cBhvr>
                                      <p:to>
                                        <p:strVal val="visible"/>
                                      </p:to>
                                    </p:set>
                                    <p:animEffect transition="in" filter="wipe(down)">
                                      <p:cBhvr>
                                        <p:cTn id="235" dur="500"/>
                                        <p:tgtEl>
                                          <p:spTgt spid="57"/>
                                        </p:tgtEl>
                                      </p:cBhvr>
                                    </p:animEffect>
                                  </p:childTnLst>
                                </p:cTn>
                              </p:par>
                            </p:childTnLst>
                          </p:cTn>
                        </p:par>
                        <p:par>
                          <p:cTn id="236" fill="hold">
                            <p:stCondLst>
                              <p:cond delay="500"/>
                            </p:stCondLst>
                            <p:childTnLst>
                              <p:par>
                                <p:cTn id="237" presetID="22" presetClass="entr" presetSubtype="4" fill="hold" nodeType="afterEffect">
                                  <p:stCondLst>
                                    <p:cond delay="0"/>
                                  </p:stCondLst>
                                  <p:childTnLst>
                                    <p:set>
                                      <p:cBhvr>
                                        <p:cTn id="238" dur="1" fill="hold">
                                          <p:stCondLst>
                                            <p:cond delay="0"/>
                                          </p:stCondLst>
                                        </p:cTn>
                                        <p:tgtEl>
                                          <p:spTgt spid="370"/>
                                        </p:tgtEl>
                                        <p:attrNameLst>
                                          <p:attrName>style.visibility</p:attrName>
                                        </p:attrNameLst>
                                      </p:cBhvr>
                                      <p:to>
                                        <p:strVal val="visible"/>
                                      </p:to>
                                    </p:set>
                                    <p:animEffect transition="in" filter="wipe(down)">
                                      <p:cBhvr>
                                        <p:cTn id="239" dur="500"/>
                                        <p:tgtEl>
                                          <p:spTgt spid="370"/>
                                        </p:tgtEl>
                                      </p:cBhvr>
                                    </p:animEffect>
                                  </p:childTnLst>
                                </p:cTn>
                              </p:par>
                            </p:childTnLst>
                          </p:cTn>
                        </p:par>
                        <p:par>
                          <p:cTn id="240" fill="hold">
                            <p:stCondLst>
                              <p:cond delay="1000"/>
                            </p:stCondLst>
                            <p:childTnLst>
                              <p:par>
                                <p:cTn id="241" presetID="22" presetClass="entr" presetSubtype="2" fill="hold" nodeType="afterEffect">
                                  <p:stCondLst>
                                    <p:cond delay="0"/>
                                  </p:stCondLst>
                                  <p:childTnLst>
                                    <p:set>
                                      <p:cBhvr>
                                        <p:cTn id="242" dur="1" fill="hold">
                                          <p:stCondLst>
                                            <p:cond delay="0"/>
                                          </p:stCondLst>
                                        </p:cTn>
                                        <p:tgtEl>
                                          <p:spTgt spid="311"/>
                                        </p:tgtEl>
                                        <p:attrNameLst>
                                          <p:attrName>style.visibility</p:attrName>
                                        </p:attrNameLst>
                                      </p:cBhvr>
                                      <p:to>
                                        <p:strVal val="visible"/>
                                      </p:to>
                                    </p:set>
                                    <p:animEffect transition="in" filter="wipe(right)">
                                      <p:cBhvr>
                                        <p:cTn id="243" dur="500"/>
                                        <p:tgtEl>
                                          <p:spTgt spid="311"/>
                                        </p:tgtEl>
                                      </p:cBhvr>
                                    </p:animEffect>
                                  </p:childTnLst>
                                </p:cTn>
                              </p:par>
                            </p:childTnLst>
                          </p:cTn>
                        </p:par>
                        <p:par>
                          <p:cTn id="244" fill="hold">
                            <p:stCondLst>
                              <p:cond delay="1500"/>
                            </p:stCondLst>
                            <p:childTnLst>
                              <p:par>
                                <p:cTn id="245" presetID="22" presetClass="entr" presetSubtype="2" fill="hold" nodeType="afterEffect">
                                  <p:stCondLst>
                                    <p:cond delay="0"/>
                                  </p:stCondLst>
                                  <p:childTnLst>
                                    <p:set>
                                      <p:cBhvr>
                                        <p:cTn id="246" dur="1" fill="hold">
                                          <p:stCondLst>
                                            <p:cond delay="0"/>
                                          </p:stCondLst>
                                        </p:cTn>
                                        <p:tgtEl>
                                          <p:spTgt spid="380"/>
                                        </p:tgtEl>
                                        <p:attrNameLst>
                                          <p:attrName>style.visibility</p:attrName>
                                        </p:attrNameLst>
                                      </p:cBhvr>
                                      <p:to>
                                        <p:strVal val="visible"/>
                                      </p:to>
                                    </p:set>
                                    <p:animEffect transition="in" filter="wipe(right)">
                                      <p:cBhvr>
                                        <p:cTn id="247" dur="500"/>
                                        <p:tgtEl>
                                          <p:spTgt spid="380"/>
                                        </p:tgtEl>
                                      </p:cBhvr>
                                    </p:animEffect>
                                  </p:childTnLst>
                                </p:cTn>
                              </p:par>
                            </p:childTnLst>
                          </p:cTn>
                        </p:par>
                        <p:par>
                          <p:cTn id="248" fill="hold">
                            <p:stCondLst>
                              <p:cond delay="2000"/>
                            </p:stCondLst>
                            <p:childTnLst>
                              <p:par>
                                <p:cTn id="249" presetID="22" presetClass="entr" presetSubtype="4" fill="hold" grpId="0" nodeType="afterEffect">
                                  <p:stCondLst>
                                    <p:cond delay="0"/>
                                  </p:stCondLst>
                                  <p:childTnLst>
                                    <p:set>
                                      <p:cBhvr>
                                        <p:cTn id="250" dur="1" fill="hold">
                                          <p:stCondLst>
                                            <p:cond delay="0"/>
                                          </p:stCondLst>
                                        </p:cTn>
                                        <p:tgtEl>
                                          <p:spTgt spid="287"/>
                                        </p:tgtEl>
                                        <p:attrNameLst>
                                          <p:attrName>style.visibility</p:attrName>
                                        </p:attrNameLst>
                                      </p:cBhvr>
                                      <p:to>
                                        <p:strVal val="visible"/>
                                      </p:to>
                                    </p:set>
                                    <p:animEffect transition="in" filter="wipe(down)">
                                      <p:cBhvr>
                                        <p:cTn id="251" dur="500"/>
                                        <p:tgtEl>
                                          <p:spTgt spid="287"/>
                                        </p:tgtEl>
                                      </p:cBhvr>
                                    </p:animEffect>
                                  </p:childTnLst>
                                </p:cTn>
                              </p:par>
                            </p:childTnLst>
                          </p:cTn>
                        </p:par>
                        <p:par>
                          <p:cTn id="252" fill="hold">
                            <p:stCondLst>
                              <p:cond delay="2500"/>
                            </p:stCondLst>
                            <p:childTnLst>
                              <p:par>
                                <p:cTn id="253" presetID="22" presetClass="entr" presetSubtype="2" fill="hold" grpId="0" nodeType="afterEffect">
                                  <p:stCondLst>
                                    <p:cond delay="0"/>
                                  </p:stCondLst>
                                  <p:childTnLst>
                                    <p:set>
                                      <p:cBhvr>
                                        <p:cTn id="254" dur="1" fill="hold">
                                          <p:stCondLst>
                                            <p:cond delay="0"/>
                                          </p:stCondLst>
                                        </p:cTn>
                                        <p:tgtEl>
                                          <p:spTgt spid="283"/>
                                        </p:tgtEl>
                                        <p:attrNameLst>
                                          <p:attrName>style.visibility</p:attrName>
                                        </p:attrNameLst>
                                      </p:cBhvr>
                                      <p:to>
                                        <p:strVal val="visible"/>
                                      </p:to>
                                    </p:set>
                                    <p:animEffect transition="in" filter="wipe(right)">
                                      <p:cBhvr>
                                        <p:cTn id="255" dur="500"/>
                                        <p:tgtEl>
                                          <p:spTgt spid="283"/>
                                        </p:tgtEl>
                                      </p:cBhvr>
                                    </p:animEffect>
                                  </p:childTnLst>
                                </p:cTn>
                              </p:par>
                            </p:childTnLst>
                          </p:cTn>
                        </p:par>
                        <p:par>
                          <p:cTn id="256" fill="hold">
                            <p:stCondLst>
                              <p:cond delay="3000"/>
                            </p:stCondLst>
                            <p:childTnLst>
                              <p:par>
                                <p:cTn id="257" presetID="22" presetClass="entr" presetSubtype="2" fill="hold" nodeType="afterEffect">
                                  <p:stCondLst>
                                    <p:cond delay="0"/>
                                  </p:stCondLst>
                                  <p:childTnLst>
                                    <p:set>
                                      <p:cBhvr>
                                        <p:cTn id="258" dur="1" fill="hold">
                                          <p:stCondLst>
                                            <p:cond delay="0"/>
                                          </p:stCondLst>
                                        </p:cTn>
                                        <p:tgtEl>
                                          <p:spTgt spid="18"/>
                                        </p:tgtEl>
                                        <p:attrNameLst>
                                          <p:attrName>style.visibility</p:attrName>
                                        </p:attrNameLst>
                                      </p:cBhvr>
                                      <p:to>
                                        <p:strVal val="visible"/>
                                      </p:to>
                                    </p:set>
                                    <p:animEffect transition="in" filter="wipe(right)">
                                      <p:cBhvr>
                                        <p:cTn id="259" dur="500"/>
                                        <p:tgtEl>
                                          <p:spTgt spid="18"/>
                                        </p:tgtEl>
                                      </p:cBhvr>
                                    </p:animEffect>
                                  </p:childTnLst>
                                </p:cTn>
                              </p:par>
                            </p:childTnLst>
                          </p:cTn>
                        </p:par>
                        <p:par>
                          <p:cTn id="260" fill="hold">
                            <p:stCondLst>
                              <p:cond delay="3500"/>
                            </p:stCondLst>
                            <p:childTnLst>
                              <p:par>
                                <p:cTn id="261" presetID="22" presetClass="entr" presetSubtype="2" fill="hold" nodeType="afterEffect">
                                  <p:stCondLst>
                                    <p:cond delay="0"/>
                                  </p:stCondLst>
                                  <p:childTnLst>
                                    <p:set>
                                      <p:cBhvr>
                                        <p:cTn id="262" dur="1" fill="hold">
                                          <p:stCondLst>
                                            <p:cond delay="0"/>
                                          </p:stCondLst>
                                        </p:cTn>
                                        <p:tgtEl>
                                          <p:spTgt spid="62"/>
                                        </p:tgtEl>
                                        <p:attrNameLst>
                                          <p:attrName>style.visibility</p:attrName>
                                        </p:attrNameLst>
                                      </p:cBhvr>
                                      <p:to>
                                        <p:strVal val="visible"/>
                                      </p:to>
                                    </p:set>
                                    <p:animEffect transition="in" filter="wipe(right)">
                                      <p:cBhvr>
                                        <p:cTn id="263" dur="500"/>
                                        <p:tgtEl>
                                          <p:spTgt spid="62"/>
                                        </p:tgtEl>
                                      </p:cBhvr>
                                    </p:animEffect>
                                  </p:childTnLst>
                                </p:cTn>
                              </p:par>
                            </p:childTnLst>
                          </p:cTn>
                        </p:par>
                        <p:par>
                          <p:cTn id="264" fill="hold">
                            <p:stCondLst>
                              <p:cond delay="4000"/>
                            </p:stCondLst>
                            <p:childTnLst>
                              <p:par>
                                <p:cTn id="265" presetID="22" presetClass="entr" presetSubtype="1" fill="hold" nodeType="afterEffect">
                                  <p:stCondLst>
                                    <p:cond delay="0"/>
                                  </p:stCondLst>
                                  <p:childTnLst>
                                    <p:set>
                                      <p:cBhvr>
                                        <p:cTn id="266" dur="1" fill="hold">
                                          <p:stCondLst>
                                            <p:cond delay="0"/>
                                          </p:stCondLst>
                                        </p:cTn>
                                        <p:tgtEl>
                                          <p:spTgt spid="4"/>
                                        </p:tgtEl>
                                        <p:attrNameLst>
                                          <p:attrName>style.visibility</p:attrName>
                                        </p:attrNameLst>
                                      </p:cBhvr>
                                      <p:to>
                                        <p:strVal val="visible"/>
                                      </p:to>
                                    </p:set>
                                    <p:animEffect transition="in" filter="wipe(up)">
                                      <p:cBhvr>
                                        <p:cTn id="267" dur="500"/>
                                        <p:tgtEl>
                                          <p:spTgt spid="4"/>
                                        </p:tgtEl>
                                      </p:cBhvr>
                                    </p:animEffect>
                                  </p:childTnLst>
                                </p:cTn>
                              </p:par>
                            </p:childTnLst>
                          </p:cTn>
                        </p:par>
                        <p:par>
                          <p:cTn id="268" fill="hold">
                            <p:stCondLst>
                              <p:cond delay="4500"/>
                            </p:stCondLst>
                            <p:childTnLst>
                              <p:par>
                                <p:cTn id="269" presetID="22" presetClass="entr" presetSubtype="2" fill="hold" nodeType="afterEffect">
                                  <p:stCondLst>
                                    <p:cond delay="0"/>
                                  </p:stCondLst>
                                  <p:childTnLst>
                                    <p:set>
                                      <p:cBhvr>
                                        <p:cTn id="270" dur="1" fill="hold">
                                          <p:stCondLst>
                                            <p:cond delay="0"/>
                                          </p:stCondLst>
                                        </p:cTn>
                                        <p:tgtEl>
                                          <p:spTgt spid="330"/>
                                        </p:tgtEl>
                                        <p:attrNameLst>
                                          <p:attrName>style.visibility</p:attrName>
                                        </p:attrNameLst>
                                      </p:cBhvr>
                                      <p:to>
                                        <p:strVal val="visible"/>
                                      </p:to>
                                    </p:set>
                                    <p:animEffect transition="in" filter="wipe(right)">
                                      <p:cBhvr>
                                        <p:cTn id="271" dur="500"/>
                                        <p:tgtEl>
                                          <p:spTgt spid="330"/>
                                        </p:tgtEl>
                                      </p:cBhvr>
                                    </p:animEffect>
                                  </p:childTnLst>
                                </p:cTn>
                              </p:par>
                            </p:childTnLst>
                          </p:cTn>
                        </p:par>
                        <p:par>
                          <p:cTn id="272" fill="hold">
                            <p:stCondLst>
                              <p:cond delay="5000"/>
                            </p:stCondLst>
                            <p:childTnLst>
                              <p:par>
                                <p:cTn id="273" presetID="22" presetClass="entr" presetSubtype="2" fill="hold" grpId="0" nodeType="afterEffect">
                                  <p:stCondLst>
                                    <p:cond delay="0"/>
                                  </p:stCondLst>
                                  <p:childTnLst>
                                    <p:set>
                                      <p:cBhvr>
                                        <p:cTn id="274" dur="1" fill="hold">
                                          <p:stCondLst>
                                            <p:cond delay="0"/>
                                          </p:stCondLst>
                                        </p:cTn>
                                        <p:tgtEl>
                                          <p:spTgt spid="244"/>
                                        </p:tgtEl>
                                        <p:attrNameLst>
                                          <p:attrName>style.visibility</p:attrName>
                                        </p:attrNameLst>
                                      </p:cBhvr>
                                      <p:to>
                                        <p:strVal val="visible"/>
                                      </p:to>
                                    </p:set>
                                    <p:animEffect transition="in" filter="wipe(right)">
                                      <p:cBhvr>
                                        <p:cTn id="275" dur="500"/>
                                        <p:tgtEl>
                                          <p:spTgt spid="244"/>
                                        </p:tgtEl>
                                      </p:cBhvr>
                                    </p:animEffec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nodeType="clickEffect">
                                  <p:stCondLst>
                                    <p:cond delay="0"/>
                                  </p:stCondLst>
                                  <p:childTnLst>
                                    <p:animEffect transition="out" filter="fade">
                                      <p:cBhvr>
                                        <p:cTn id="279" dur="500"/>
                                        <p:tgtEl>
                                          <p:spTgt spid="311"/>
                                        </p:tgtEl>
                                      </p:cBhvr>
                                    </p:animEffect>
                                    <p:set>
                                      <p:cBhvr>
                                        <p:cTn id="280" dur="1" fill="hold">
                                          <p:stCondLst>
                                            <p:cond delay="499"/>
                                          </p:stCondLst>
                                        </p:cTn>
                                        <p:tgtEl>
                                          <p:spTgt spid="311"/>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500"/>
                                        <p:tgtEl>
                                          <p:spTgt spid="287"/>
                                        </p:tgtEl>
                                      </p:cBhvr>
                                    </p:animEffect>
                                    <p:set>
                                      <p:cBhvr>
                                        <p:cTn id="283" dur="1" fill="hold">
                                          <p:stCondLst>
                                            <p:cond delay="499"/>
                                          </p:stCondLst>
                                        </p:cTn>
                                        <p:tgtEl>
                                          <p:spTgt spid="287"/>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380"/>
                                        </p:tgtEl>
                                      </p:cBhvr>
                                    </p:animEffect>
                                    <p:set>
                                      <p:cBhvr>
                                        <p:cTn id="286" dur="1" fill="hold">
                                          <p:stCondLst>
                                            <p:cond delay="499"/>
                                          </p:stCondLst>
                                        </p:cTn>
                                        <p:tgtEl>
                                          <p:spTgt spid="380"/>
                                        </p:tgtEl>
                                        <p:attrNameLst>
                                          <p:attrName>style.visibility</p:attrName>
                                        </p:attrNameLst>
                                      </p:cBhvr>
                                      <p:to>
                                        <p:strVal val="hidden"/>
                                      </p:to>
                                    </p:set>
                                  </p:childTnLst>
                                </p:cTn>
                              </p:par>
                              <p:par>
                                <p:cTn id="287" presetID="10" presetClass="exit" presetSubtype="0" fill="hold" nodeType="withEffect">
                                  <p:stCondLst>
                                    <p:cond delay="0"/>
                                  </p:stCondLst>
                                  <p:childTnLst>
                                    <p:animEffect transition="out" filter="fade">
                                      <p:cBhvr>
                                        <p:cTn id="288" dur="500"/>
                                        <p:tgtEl>
                                          <p:spTgt spid="62"/>
                                        </p:tgtEl>
                                      </p:cBhvr>
                                    </p:animEffect>
                                    <p:set>
                                      <p:cBhvr>
                                        <p:cTn id="289" dur="1" fill="hold">
                                          <p:stCondLst>
                                            <p:cond delay="499"/>
                                          </p:stCondLst>
                                        </p:cTn>
                                        <p:tgtEl>
                                          <p:spTgt spid="62"/>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370"/>
                                        </p:tgtEl>
                                      </p:cBhvr>
                                    </p:animEffect>
                                    <p:set>
                                      <p:cBhvr>
                                        <p:cTn id="292" dur="1" fill="hold">
                                          <p:stCondLst>
                                            <p:cond delay="499"/>
                                          </p:stCondLst>
                                        </p:cTn>
                                        <p:tgtEl>
                                          <p:spTgt spid="370"/>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283"/>
                                        </p:tgtEl>
                                      </p:cBhvr>
                                    </p:animEffect>
                                    <p:set>
                                      <p:cBhvr>
                                        <p:cTn id="295" dur="1" fill="hold">
                                          <p:stCondLst>
                                            <p:cond delay="499"/>
                                          </p:stCondLst>
                                        </p:cTn>
                                        <p:tgtEl>
                                          <p:spTgt spid="283"/>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8"/>
                                        </p:tgtEl>
                                      </p:cBhvr>
                                    </p:animEffect>
                                    <p:set>
                                      <p:cBhvr>
                                        <p:cTn id="298" dur="1" fill="hold">
                                          <p:stCondLst>
                                            <p:cond delay="499"/>
                                          </p:stCondLst>
                                        </p:cTn>
                                        <p:tgtEl>
                                          <p:spTgt spid="18"/>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57"/>
                                        </p:tgtEl>
                                      </p:cBhvr>
                                    </p:animEffect>
                                    <p:set>
                                      <p:cBhvr>
                                        <p:cTn id="301" dur="1" fill="hold">
                                          <p:stCondLst>
                                            <p:cond delay="499"/>
                                          </p:stCondLst>
                                        </p:cTn>
                                        <p:tgtEl>
                                          <p:spTgt spid="57"/>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4"/>
                                        </p:tgtEl>
                                      </p:cBhvr>
                                    </p:animEffect>
                                    <p:set>
                                      <p:cBhvr>
                                        <p:cTn id="304" dur="1" fill="hold">
                                          <p:stCondLst>
                                            <p:cond delay="499"/>
                                          </p:stCondLst>
                                        </p:cTn>
                                        <p:tgtEl>
                                          <p:spTgt spid="4"/>
                                        </p:tgtEl>
                                        <p:attrNameLst>
                                          <p:attrName>style.visibility</p:attrName>
                                        </p:attrNameLst>
                                      </p:cBhvr>
                                      <p:to>
                                        <p:strVal val="hidden"/>
                                      </p:to>
                                    </p:set>
                                  </p:childTnLst>
                                </p:cTn>
                              </p:par>
                            </p:childTnLst>
                          </p:cTn>
                        </p:par>
                        <p:par>
                          <p:cTn id="305" fill="hold">
                            <p:stCondLst>
                              <p:cond delay="500"/>
                            </p:stCondLst>
                            <p:childTnLst>
                              <p:par>
                                <p:cTn id="306" presetID="22" presetClass="entr" presetSubtype="8" fill="hold" nodeType="afterEffect">
                                  <p:stCondLst>
                                    <p:cond delay="0"/>
                                  </p:stCondLst>
                                  <p:childTnLst>
                                    <p:set>
                                      <p:cBhvr>
                                        <p:cTn id="307" dur="1" fill="hold">
                                          <p:stCondLst>
                                            <p:cond delay="0"/>
                                          </p:stCondLst>
                                        </p:cTn>
                                        <p:tgtEl>
                                          <p:spTgt spid="296"/>
                                        </p:tgtEl>
                                        <p:attrNameLst>
                                          <p:attrName>style.visibility</p:attrName>
                                        </p:attrNameLst>
                                      </p:cBhvr>
                                      <p:to>
                                        <p:strVal val="visible"/>
                                      </p:to>
                                    </p:set>
                                    <p:animEffect transition="in" filter="wipe(left)">
                                      <p:cBhvr>
                                        <p:cTn id="308" dur="500"/>
                                        <p:tgtEl>
                                          <p:spTgt spid="29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nodeType="clickEffect">
                                  <p:stCondLst>
                                    <p:cond delay="0"/>
                                  </p:stCondLst>
                                  <p:childTnLst>
                                    <p:set>
                                      <p:cBhvr>
                                        <p:cTn id="312" dur="1" fill="hold">
                                          <p:stCondLst>
                                            <p:cond delay="0"/>
                                          </p:stCondLst>
                                        </p:cTn>
                                        <p:tgtEl>
                                          <p:spTgt spid="60"/>
                                        </p:tgtEl>
                                        <p:attrNameLst>
                                          <p:attrName>style.visibility</p:attrName>
                                        </p:attrNameLst>
                                      </p:cBhvr>
                                      <p:to>
                                        <p:strVal val="visible"/>
                                      </p:to>
                                    </p:set>
                                  </p:childTnLst>
                                </p:cTn>
                              </p:par>
                            </p:childTnLst>
                          </p:cTn>
                        </p:par>
                        <p:par>
                          <p:cTn id="313" fill="hold">
                            <p:stCondLst>
                              <p:cond delay="0"/>
                            </p:stCondLst>
                            <p:childTnLst>
                              <p:par>
                                <p:cTn id="314" presetID="22" presetClass="entr" presetSubtype="1" fill="hold" nodeType="afterEffect">
                                  <p:stCondLst>
                                    <p:cond delay="0"/>
                                  </p:stCondLst>
                                  <p:childTnLst>
                                    <p:set>
                                      <p:cBhvr>
                                        <p:cTn id="315" dur="1" fill="hold">
                                          <p:stCondLst>
                                            <p:cond delay="0"/>
                                          </p:stCondLst>
                                        </p:cTn>
                                        <p:tgtEl>
                                          <p:spTgt spid="59"/>
                                        </p:tgtEl>
                                        <p:attrNameLst>
                                          <p:attrName>style.visibility</p:attrName>
                                        </p:attrNameLst>
                                      </p:cBhvr>
                                      <p:to>
                                        <p:strVal val="visible"/>
                                      </p:to>
                                    </p:set>
                                    <p:animEffect transition="in" filter="wipe(up)">
                                      <p:cBhvr>
                                        <p:cTn id="316" dur="500"/>
                                        <p:tgtEl>
                                          <p:spTgt spid="59"/>
                                        </p:tgtEl>
                                      </p:cBhvr>
                                    </p:animEffect>
                                  </p:childTnLst>
                                </p:cTn>
                              </p:par>
                            </p:childTnLst>
                          </p:cTn>
                        </p:par>
                        <p:par>
                          <p:cTn id="317" fill="hold">
                            <p:stCondLst>
                              <p:cond delay="500"/>
                            </p:stCondLst>
                            <p:childTnLst>
                              <p:par>
                                <p:cTn id="318" presetID="22" presetClass="entr" presetSubtype="2" fill="hold" nodeType="afterEffect">
                                  <p:stCondLst>
                                    <p:cond delay="0"/>
                                  </p:stCondLst>
                                  <p:childTnLst>
                                    <p:set>
                                      <p:cBhvr>
                                        <p:cTn id="319" dur="1" fill="hold">
                                          <p:stCondLst>
                                            <p:cond delay="0"/>
                                          </p:stCondLst>
                                        </p:cTn>
                                        <p:tgtEl>
                                          <p:spTgt spid="21"/>
                                        </p:tgtEl>
                                        <p:attrNameLst>
                                          <p:attrName>style.visibility</p:attrName>
                                        </p:attrNameLst>
                                      </p:cBhvr>
                                      <p:to>
                                        <p:strVal val="visible"/>
                                      </p:to>
                                    </p:set>
                                    <p:animEffect transition="in" filter="wipe(right)">
                                      <p:cBhvr>
                                        <p:cTn id="320" dur="500"/>
                                        <p:tgtEl>
                                          <p:spTgt spid="21"/>
                                        </p:tgtEl>
                                      </p:cBhvr>
                                    </p:animEffect>
                                  </p:childTnLst>
                                </p:cTn>
                              </p:par>
                            </p:childTnLst>
                          </p:cTn>
                        </p:par>
                        <p:par>
                          <p:cTn id="321" fill="hold">
                            <p:stCondLst>
                              <p:cond delay="1000"/>
                            </p:stCondLst>
                            <p:childTnLst>
                              <p:par>
                                <p:cTn id="322" presetID="1" presetClass="entr" presetSubtype="0" fill="hold" nodeType="afterEffect">
                                  <p:stCondLst>
                                    <p:cond delay="0"/>
                                  </p:stCondLst>
                                  <p:childTnLst>
                                    <p:set>
                                      <p:cBhvr>
                                        <p:cTn id="323" dur="1" fill="hold">
                                          <p:stCondLst>
                                            <p:cond delay="0"/>
                                          </p:stCondLst>
                                        </p:cTn>
                                        <p:tgtEl>
                                          <p:spTgt spid="333"/>
                                        </p:tgtEl>
                                        <p:attrNameLst>
                                          <p:attrName>style.visibility</p:attrName>
                                        </p:attrNameLst>
                                      </p:cBhvr>
                                      <p:to>
                                        <p:strVal val="visible"/>
                                      </p:to>
                                    </p:set>
                                  </p:childTnLst>
                                </p:cTn>
                              </p:par>
                            </p:childTnLst>
                          </p:cTn>
                        </p:par>
                        <p:par>
                          <p:cTn id="324" fill="hold">
                            <p:stCondLst>
                              <p:cond delay="1000"/>
                            </p:stCondLst>
                            <p:childTnLst>
                              <p:par>
                                <p:cTn id="325" presetID="22" presetClass="entr" presetSubtype="2" fill="hold" grpId="0" nodeType="afterEffect">
                                  <p:stCondLst>
                                    <p:cond delay="0"/>
                                  </p:stCondLst>
                                  <p:childTnLst>
                                    <p:set>
                                      <p:cBhvr>
                                        <p:cTn id="326" dur="1" fill="hold">
                                          <p:stCondLst>
                                            <p:cond delay="0"/>
                                          </p:stCondLst>
                                        </p:cTn>
                                        <p:tgtEl>
                                          <p:spTgt spid="271"/>
                                        </p:tgtEl>
                                        <p:attrNameLst>
                                          <p:attrName>style.visibility</p:attrName>
                                        </p:attrNameLst>
                                      </p:cBhvr>
                                      <p:to>
                                        <p:strVal val="visible"/>
                                      </p:to>
                                    </p:set>
                                    <p:animEffect transition="in" filter="wipe(right)">
                                      <p:cBhvr>
                                        <p:cTn id="327"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8" fill="hold" display="0">
                  <p:stCondLst>
                    <p:cond delay="indefinite"/>
                  </p:stCondLst>
                  <p:endCondLst>
                    <p:cond evt="onStopAudio" delay="0">
                      <p:tgtEl>
                        <p:sldTgt/>
                      </p:tgtEl>
                    </p:cond>
                  </p:endCondLst>
                </p:cTn>
                <p:tgtEl>
                  <p:spTgt spid="56"/>
                </p:tgtEl>
              </p:cMediaNode>
            </p:audio>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pic>
        <p:nvPicPr>
          <p:cNvPr id="10" name="音频 9">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366500" y="6032500"/>
            <a:ext cx="609600" cy="609600"/>
          </a:xfrm>
          <a:prstGeom prst="rect">
            <a:avLst/>
          </a:prstGeom>
        </p:spPr>
      </p:pic>
    </p:spTree>
    <p:custDataLst>
      <p:tags r:id="rId5"/>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wipe(left)">
                                      <p:cBhvr>
                                        <p:cTn id="11" dur="500"/>
                                        <p:tgtEl>
                                          <p:spTgt spid="2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5"/>
                                        </p:tgtEl>
                                        <p:attrNameLst>
                                          <p:attrName>style.visibility</p:attrName>
                                        </p:attrNameLst>
                                      </p:cBhvr>
                                      <p:to>
                                        <p:strVal val="visible"/>
                                      </p:to>
                                    </p:set>
                                    <p:animEffect transition="in" filter="wipe(left)">
                                      <p:cBhvr>
                                        <p:cTn id="16" dur="500"/>
                                        <p:tgtEl>
                                          <p:spTgt spid="3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wipe(up)">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26"/>
                                        </p:tgtEl>
                                        <p:attrNameLst>
                                          <p:attrName>style.visibility</p:attrName>
                                        </p:attrNameLst>
                                      </p:cBhvr>
                                      <p:to>
                                        <p:strVal val="visible"/>
                                      </p:to>
                                    </p:set>
                                    <p:animEffect transition="in" filter="wipe(down)">
                                      <p:cBhvr>
                                        <p:cTn id="26" dur="500"/>
                                        <p:tgtEl>
                                          <p:spTgt spid="32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7"/>
                                        </p:tgtEl>
                                        <p:attrNameLst>
                                          <p:attrName>style.visibility</p:attrName>
                                        </p:attrNameLst>
                                      </p:cBhvr>
                                      <p:to>
                                        <p:strVal val="visible"/>
                                      </p:to>
                                    </p:set>
                                    <p:animEffect transition="in" filter="wipe(down)">
                                      <p:cBhvr>
                                        <p:cTn id="29" dur="500"/>
                                        <p:tgtEl>
                                          <p:spTgt spid="2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26"/>
                                        </p:tgtEl>
                                      </p:cBhvr>
                                    </p:animEffect>
                                    <p:set>
                                      <p:cBhvr>
                                        <p:cTn id="34" dur="1" fill="hold">
                                          <p:stCondLst>
                                            <p:cond delay="499"/>
                                          </p:stCondLst>
                                        </p:cTn>
                                        <p:tgtEl>
                                          <p:spTgt spid="326"/>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63"/>
                                        </p:tgtEl>
                                        <p:attrNameLst>
                                          <p:attrName>style.visibility</p:attrName>
                                        </p:attrNameLst>
                                      </p:cBhvr>
                                      <p:to>
                                        <p:strVal val="visible"/>
                                      </p:to>
                                    </p:set>
                                    <p:animEffect transition="in" filter="wipe(left)">
                                      <p:cBhvr>
                                        <p:cTn id="38" dur="500"/>
                                        <p:tgtEl>
                                          <p:spTgt spid="2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92"/>
                                        </p:tgtEl>
                                        <p:attrNameLst>
                                          <p:attrName>style.visibility</p:attrName>
                                        </p:attrNameLst>
                                      </p:cBhvr>
                                      <p:to>
                                        <p:strVal val="visible"/>
                                      </p:to>
                                    </p:set>
                                    <p:animEffect transition="in" filter="wipe(up)">
                                      <p:cBhvr>
                                        <p:cTn id="43" dur="500"/>
                                        <p:tgtEl>
                                          <p:spTgt spid="592"/>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92"/>
                                        </p:tgtEl>
                                      </p:cBhvr>
                                    </p:animEffect>
                                    <p:set>
                                      <p:cBhvr>
                                        <p:cTn id="51" dur="1" fill="hold">
                                          <p:stCondLst>
                                            <p:cond delay="499"/>
                                          </p:stCondLst>
                                        </p:cTn>
                                        <p:tgtEl>
                                          <p:spTgt spid="592"/>
                                        </p:tgtEl>
                                        <p:attrNameLst>
                                          <p:attrName>style.visibility</p:attrName>
                                        </p:attrNameLst>
                                      </p:cBhvr>
                                      <p:to>
                                        <p:strVal val="hidden"/>
                                      </p:to>
                                    </p:se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64"/>
                                        </p:tgtEl>
                                        <p:attrNameLst>
                                          <p:attrName>style.visibility</p:attrName>
                                        </p:attrNameLst>
                                      </p:cBhvr>
                                      <p:to>
                                        <p:strVal val="visible"/>
                                      </p:to>
                                    </p:set>
                                    <p:animEffect transition="in" filter="wipe(left)">
                                      <p:cBhvr>
                                        <p:cTn id="55" dur="500"/>
                                        <p:tgtEl>
                                          <p:spTgt spid="26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0"/>
                </p:tgtEl>
              </p:cMediaNode>
            </p:audio>
          </p:childTnLst>
        </p:cTn>
      </p:par>
    </p:tnLst>
    <p:bldLst>
      <p:bldP spid="325" grpId="0"/>
      <p:bldP spid="287" grpId="0" animBg="1"/>
      <p:bldP spid="5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60000"/>
              </a:lnSpc>
            </a:pPr>
            <a:r>
              <a:rPr lang="zh-CN" altLang="en-US" dirty="0"/>
              <a:t>数据通路</a:t>
            </a:r>
            <a:endParaRPr lang="zh-CN" altLang="en-US" dirty="0"/>
          </a:p>
          <a:p>
            <a:pPr>
              <a:lnSpc>
                <a:spcPct val="160000"/>
              </a:lnSpc>
            </a:pPr>
            <a:r>
              <a:rPr lang="zh-CN" altLang="en-US" dirty="0"/>
              <a:t>指令周期与时序（★★★）</a:t>
            </a:r>
            <a:endParaRPr lang="zh-CN" altLang="en-US" dirty="0"/>
          </a:p>
          <a:p>
            <a:pPr>
              <a:lnSpc>
                <a:spcPct val="160000"/>
              </a:lnSpc>
            </a:pPr>
            <a:r>
              <a:rPr lang="zh-CN" altLang="en-US" b="1" dirty="0">
                <a:solidFill>
                  <a:srgbClr val="C00000"/>
                </a:solidFill>
              </a:rPr>
              <a:t>硬布线控制器设计</a:t>
            </a:r>
            <a:endParaRPr lang="zh-CN" altLang="en-US" b="1" dirty="0">
              <a:solidFill>
                <a:srgbClr val="C00000"/>
              </a:solidFill>
            </a:endParaRPr>
          </a:p>
          <a:p>
            <a:pPr>
              <a:lnSpc>
                <a:spcPct val="160000"/>
              </a:lnSpc>
            </a:pPr>
            <a:r>
              <a:rPr lang="zh-CN" altLang="en-US" dirty="0"/>
              <a:t>微程序控制器设计</a:t>
            </a:r>
            <a:endParaRPr lang="zh-CN" altLang="en-US" dirty="0"/>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定长指令周期三级时序硬布线控制器基本架构</a:t>
            </a:r>
            <a:endParaRPr lang="zh-CN" altLang="en-US" dirty="0"/>
          </a:p>
        </p:txBody>
      </p:sp>
      <p:sp>
        <p:nvSpPr>
          <p:cNvPr id="4" name="Rectangle 5"/>
          <p:cNvSpPr>
            <a:spLocks noChangeArrowheads="1"/>
          </p:cNvSpPr>
          <p:nvPr/>
        </p:nvSpPr>
        <p:spPr bwMode="auto">
          <a:xfrm>
            <a:off x="4929135" y="4762198"/>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275" b="1" kern="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时序发生器</a:t>
            </a:r>
            <a:endPar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449063" y="2887155"/>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445464"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113830" y="215122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729123" y="4258988"/>
            <a:ext cx="2785910" cy="504797"/>
            <a:chOff x="5938762" y="4753749"/>
            <a:chExt cx="2938264" cy="532403"/>
          </a:xfrm>
        </p:grpSpPr>
        <p:grpSp>
          <p:nvGrpSpPr>
            <p:cNvPr id="9" name="Group 28"/>
            <p:cNvGrpSpPr/>
            <p:nvPr/>
          </p:nvGrpSpPr>
          <p:grpSpPr bwMode="auto">
            <a:xfrm>
              <a:off x="6377409" y="4753749"/>
              <a:ext cx="1063133" cy="532403"/>
              <a:chOff x="2789" y="3067"/>
              <a:chExt cx="635"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 name="Line 34"/>
              <p:cNvSpPr>
                <a:spLocks noChangeShapeType="1"/>
              </p:cNvSpPr>
              <p:nvPr/>
            </p:nvSpPr>
            <p:spPr bwMode="auto">
              <a:xfrm flipV="1">
                <a:off x="324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 name="Line 35"/>
              <p:cNvSpPr>
                <a:spLocks noChangeShapeType="1"/>
              </p:cNvSpPr>
              <p:nvPr/>
            </p:nvSpPr>
            <p:spPr bwMode="auto">
              <a:xfrm flipV="1">
                <a:off x="3333"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1" name="Line 36"/>
              <p:cNvSpPr>
                <a:spLocks noChangeShapeType="1"/>
              </p:cNvSpPr>
              <p:nvPr/>
            </p:nvSpPr>
            <p:spPr bwMode="auto">
              <a:xfrm flipV="1">
                <a:off x="342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0" name="Group 37"/>
            <p:cNvGrpSpPr/>
            <p:nvPr/>
          </p:nvGrpSpPr>
          <p:grpSpPr bwMode="auto">
            <a:xfrm>
              <a:off x="7591222" y="4753749"/>
              <a:ext cx="909103" cy="532403"/>
              <a:chOff x="3514" y="3067"/>
              <a:chExt cx="543" cy="318"/>
            </a:xfrm>
          </p:grpSpPr>
          <p:sp>
            <p:nvSpPr>
              <p:cNvPr id="17" name="Line 38"/>
              <p:cNvSpPr>
                <a:spLocks noChangeShapeType="1"/>
              </p:cNvSpPr>
              <p:nvPr/>
            </p:nvSpPr>
            <p:spPr bwMode="auto">
              <a:xfrm flipV="1">
                <a:off x="351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8" name="Line 39"/>
              <p:cNvSpPr>
                <a:spLocks noChangeShapeType="1"/>
              </p:cNvSpPr>
              <p:nvPr/>
            </p:nvSpPr>
            <p:spPr bwMode="auto">
              <a:xfrm flipV="1">
                <a:off x="360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9" name="Line 40"/>
              <p:cNvSpPr>
                <a:spLocks noChangeShapeType="1"/>
              </p:cNvSpPr>
              <p:nvPr/>
            </p:nvSpPr>
            <p:spPr bwMode="auto">
              <a:xfrm flipV="1">
                <a:off x="369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0" name="Line 41"/>
              <p:cNvSpPr>
                <a:spLocks noChangeShapeType="1"/>
              </p:cNvSpPr>
              <p:nvPr/>
            </p:nvSpPr>
            <p:spPr bwMode="auto">
              <a:xfrm flipV="1">
                <a:off x="3785"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1" name="Line 42"/>
              <p:cNvSpPr>
                <a:spLocks noChangeShapeType="1"/>
              </p:cNvSpPr>
              <p:nvPr/>
            </p:nvSpPr>
            <p:spPr bwMode="auto">
              <a:xfrm flipV="1">
                <a:off x="3876"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2" name="Line 43"/>
              <p:cNvSpPr>
                <a:spLocks noChangeShapeType="1"/>
              </p:cNvSpPr>
              <p:nvPr/>
            </p:nvSpPr>
            <p:spPr bwMode="auto">
              <a:xfrm flipV="1">
                <a:off x="396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3" name="Line 44"/>
              <p:cNvSpPr>
                <a:spLocks noChangeShapeType="1"/>
              </p:cNvSpPr>
              <p:nvPr/>
            </p:nvSpPr>
            <p:spPr bwMode="auto">
              <a:xfrm flipV="1">
                <a:off x="405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1" name="Group 45"/>
            <p:cNvGrpSpPr/>
            <p:nvPr/>
          </p:nvGrpSpPr>
          <p:grpSpPr bwMode="auto">
            <a:xfrm>
              <a:off x="5938762" y="4882680"/>
              <a:ext cx="1607256" cy="356611"/>
              <a:chOff x="2345" y="3054"/>
              <a:chExt cx="960" cy="213"/>
            </a:xfrm>
          </p:grpSpPr>
          <p:sp>
            <p:nvSpPr>
              <p:cNvPr id="15"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baseline="-25000" dirty="0">
                  <a:solidFill>
                    <a:srgbClr val="C00000"/>
                  </a:solidFill>
                  <a:latin typeface="微软雅黑" panose="020B0503020204020204" pitchFamily="34" charset="-122"/>
                  <a:ea typeface="微软雅黑" panose="020B0503020204020204" pitchFamily="34" charset="-122"/>
                </a:endParaRPr>
              </a:p>
            </p:txBody>
          </p:sp>
          <p:sp>
            <p:nvSpPr>
              <p:cNvPr id="16"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M</a:t>
                </a:r>
                <a:r>
                  <a:rPr lang="en-US" altLang="zh-CN" sz="1600" b="1" baseline="-25000">
                    <a:solidFill>
                      <a:srgbClr val="C00000"/>
                    </a:solidFill>
                    <a:latin typeface="微软雅黑" panose="020B0503020204020204" pitchFamily="34" charset="-122"/>
                    <a:ea typeface="微软雅黑" panose="020B0503020204020204" pitchFamily="34" charset="-122"/>
                  </a:rPr>
                  <a:t>i</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grpSp>
        <p:grpSp>
          <p:nvGrpSpPr>
            <p:cNvPr id="12" name="Group 48"/>
            <p:cNvGrpSpPr/>
            <p:nvPr/>
          </p:nvGrpSpPr>
          <p:grpSpPr bwMode="auto">
            <a:xfrm>
              <a:off x="7510858" y="4877661"/>
              <a:ext cx="1366168" cy="361634"/>
              <a:chOff x="3284" y="3051"/>
              <a:chExt cx="816" cy="216"/>
            </a:xfrm>
          </p:grpSpPr>
          <p:sp>
            <p:nvSpPr>
              <p:cNvPr id="13" name="Rectangle 49"/>
              <p:cNvSpPr>
                <a:spLocks noChangeArrowheads="1"/>
              </p:cNvSpPr>
              <p:nvPr/>
            </p:nvSpPr>
            <p:spPr bwMode="auto">
              <a:xfrm>
                <a:off x="3284" y="3051"/>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T</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14" name="Rectangle 50"/>
              <p:cNvSpPr>
                <a:spLocks noChangeArrowheads="1"/>
              </p:cNvSpPr>
              <p:nvPr/>
            </p:nvSpPr>
            <p:spPr bwMode="auto">
              <a:xfrm>
                <a:off x="3851"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T</a:t>
                </a:r>
                <a:r>
                  <a:rPr lang="en-US" altLang="zh-CN" sz="1600" b="1" baseline="-25000" dirty="0" err="1">
                    <a:solidFill>
                      <a:schemeClr val="accent5"/>
                    </a:solidFill>
                    <a:latin typeface="微软雅黑" panose="020B0503020204020204" pitchFamily="34" charset="-122"/>
                    <a:ea typeface="微软雅黑" panose="020B0503020204020204" pitchFamily="34" charset="-122"/>
                  </a:rPr>
                  <a:t>k</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grpSp>
      </p:grpSp>
      <p:grpSp>
        <p:nvGrpSpPr>
          <p:cNvPr id="32" name="Group 51"/>
          <p:cNvGrpSpPr/>
          <p:nvPr/>
        </p:nvGrpSpPr>
        <p:grpSpPr bwMode="auto">
          <a:xfrm rot="5400000">
            <a:off x="4186975" y="3286611"/>
            <a:ext cx="861964" cy="576230"/>
            <a:chOff x="3514" y="3067"/>
            <a:chExt cx="543" cy="318"/>
          </a:xfrm>
        </p:grpSpPr>
        <p:sp>
          <p:nvSpPr>
            <p:cNvPr id="33"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59"/>
          <p:cNvGrpSpPr/>
          <p:nvPr/>
        </p:nvGrpSpPr>
        <p:grpSpPr bwMode="auto">
          <a:xfrm>
            <a:off x="4394926" y="2799273"/>
            <a:ext cx="388916" cy="1562014"/>
            <a:chOff x="2149" y="2034"/>
            <a:chExt cx="245" cy="984"/>
          </a:xfrm>
        </p:grpSpPr>
        <p:sp>
          <p:nvSpPr>
            <p:cNvPr id="41"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2"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679912" y="1132424"/>
            <a:ext cx="2841470" cy="823227"/>
            <a:chOff x="4858690" y="1522053"/>
            <a:chExt cx="2996862" cy="868247"/>
          </a:xfrm>
        </p:grpSpPr>
        <p:sp>
          <p:nvSpPr>
            <p:cNvPr id="44" name="Rectangle 6"/>
            <p:cNvSpPr>
              <a:spLocks noChangeArrowheads="1"/>
            </p:cNvSpPr>
            <p:nvPr/>
          </p:nvSpPr>
          <p:spPr bwMode="auto">
            <a:xfrm>
              <a:off x="5245670" y="1522053"/>
              <a:ext cx="2279358" cy="3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45" name="Group 11"/>
            <p:cNvGrpSpPr/>
            <p:nvPr/>
          </p:nvGrpSpPr>
          <p:grpSpPr bwMode="auto">
            <a:xfrm>
              <a:off x="5277247" y="1934911"/>
              <a:ext cx="2122917" cy="455389"/>
              <a:chOff x="2746" y="1207"/>
              <a:chExt cx="1268" cy="409"/>
            </a:xfrm>
          </p:grpSpPr>
          <p:grpSp>
            <p:nvGrpSpPr>
              <p:cNvPr id="49" name="Group 12"/>
              <p:cNvGrpSpPr/>
              <p:nvPr/>
            </p:nvGrpSpPr>
            <p:grpSpPr bwMode="auto">
              <a:xfrm>
                <a:off x="2746" y="1207"/>
                <a:ext cx="725" cy="409"/>
                <a:chOff x="4330" y="2840"/>
                <a:chExt cx="725" cy="409"/>
              </a:xfrm>
            </p:grpSpPr>
            <p:sp>
              <p:nvSpPr>
                <p:cNvPr id="56"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9"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0"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1"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2"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3"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4"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50"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1"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2"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6" name="Group 62"/>
            <p:cNvGrpSpPr/>
            <p:nvPr/>
          </p:nvGrpSpPr>
          <p:grpSpPr bwMode="auto">
            <a:xfrm>
              <a:off x="4858690" y="1949987"/>
              <a:ext cx="2996862" cy="356611"/>
              <a:chOff x="2314" y="1263"/>
              <a:chExt cx="1790" cy="213"/>
            </a:xfrm>
          </p:grpSpPr>
          <p:sp>
            <p:nvSpPr>
              <p:cNvPr id="47"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8"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grpSp>
        <p:nvGrpSpPr>
          <p:cNvPr id="65" name="Group 65"/>
          <p:cNvGrpSpPr/>
          <p:nvPr/>
        </p:nvGrpSpPr>
        <p:grpSpPr bwMode="auto">
          <a:xfrm flipH="1">
            <a:off x="7392628" y="4973180"/>
            <a:ext cx="576230"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69" name="Group 71"/>
          <p:cNvGrpSpPr/>
          <p:nvPr/>
        </p:nvGrpSpPr>
        <p:grpSpPr bwMode="auto">
          <a:xfrm>
            <a:off x="4331429" y="2135737"/>
            <a:ext cx="576231" cy="430189"/>
            <a:chOff x="2108" y="3614"/>
            <a:chExt cx="363" cy="271"/>
          </a:xfrm>
        </p:grpSpPr>
        <p:sp>
          <p:nvSpPr>
            <p:cNvPr id="70"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1"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2"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3"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grpSp>
      <p:grpSp>
        <p:nvGrpSpPr>
          <p:cNvPr id="74" name="Group 76"/>
          <p:cNvGrpSpPr/>
          <p:nvPr/>
        </p:nvGrpSpPr>
        <p:grpSpPr bwMode="auto">
          <a:xfrm>
            <a:off x="4006006" y="1948687"/>
            <a:ext cx="409554" cy="717511"/>
            <a:chOff x="1899" y="1476"/>
            <a:chExt cx="258" cy="452"/>
          </a:xfrm>
        </p:grpSpPr>
        <p:sp>
          <p:nvSpPr>
            <p:cNvPr id="75"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76"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sp>
        <p:nvSpPr>
          <p:cNvPr id="77" name="Rectangle 79"/>
          <p:cNvSpPr>
            <a:spLocks noChangeArrowheads="1"/>
          </p:cNvSpPr>
          <p:nvPr/>
        </p:nvSpPr>
        <p:spPr bwMode="auto">
          <a:xfrm>
            <a:off x="7788716" y="4919173"/>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8" name="Text Box 127"/>
          <p:cNvSpPr txBox="1">
            <a:spLocks noChangeArrowheads="1"/>
          </p:cNvSpPr>
          <p:nvPr/>
        </p:nvSpPr>
        <p:spPr bwMode="auto">
          <a:xfrm>
            <a:off x="0" y="562662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a:solidFill>
                  <a:schemeClr val="tx1"/>
                </a:solidFill>
                <a:latin typeface="微软雅黑" panose="020B0503020204020204" pitchFamily="34" charset="-122"/>
                <a:ea typeface="微软雅黑" panose="020B0503020204020204" pitchFamily="34" charset="-122"/>
              </a:rPr>
              <a:t>时序发生器</a:t>
            </a:r>
            <a:r>
              <a:rPr lang="zh-CN" altLang="en-US" sz="4000" b="1" kern="0" baseline="-25000" dirty="0">
                <a:solidFill>
                  <a:schemeClr val="tx1"/>
                </a:solidFill>
                <a:latin typeface="微软雅黑" panose="020B0503020204020204" pitchFamily="34" charset="-122"/>
                <a:ea typeface="微软雅黑" panose="020B0503020204020204" pitchFamily="34" charset="-122"/>
              </a:rPr>
              <a:t>循环产生周期电位、节拍</a:t>
            </a:r>
            <a:r>
              <a:rPr lang="zh-CN" altLang="en-US" sz="4000" b="1" kern="0" baseline="-25000">
                <a:solidFill>
                  <a:schemeClr val="tx1"/>
                </a:solidFill>
                <a:latin typeface="微软雅黑" panose="020B0503020204020204" pitchFamily="34" charset="-122"/>
                <a:ea typeface="微软雅黑" panose="020B0503020204020204" pitchFamily="34" charset="-122"/>
              </a:rPr>
              <a:t>电位，以对操作控制信号</a:t>
            </a:r>
            <a:r>
              <a:rPr lang="zh-CN" altLang="en-US" sz="4000" b="1" kern="0" baseline="-25000" dirty="0">
                <a:solidFill>
                  <a:schemeClr val="tx1"/>
                </a:solidFill>
                <a:latin typeface="微软雅黑" panose="020B0503020204020204" pitchFamily="34" charset="-122"/>
                <a:ea typeface="微软雅黑" panose="020B0503020204020204" pitchFamily="34" charset="-122"/>
              </a:rPr>
              <a:t>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cxnSp>
        <p:nvCxnSpPr>
          <p:cNvPr id="79" name="直接箭头连接符 78"/>
          <p:cNvCxnSpPr>
            <a:stCxn id="5" idx="3"/>
            <a:endCxn id="85" idx="1"/>
          </p:cNvCxnSpPr>
          <p:nvPr/>
        </p:nvCxnSpPr>
        <p:spPr>
          <a:xfrm flipV="1">
            <a:off x="2957497" y="3569821"/>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9"/>
          <p:cNvSpPr>
            <a:spLocks noChangeArrowheads="1"/>
          </p:cNvSpPr>
          <p:nvPr/>
        </p:nvSpPr>
        <p:spPr bwMode="auto">
          <a:xfrm>
            <a:off x="3581388"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21198" y="1954064"/>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Rectangle 79"/>
          <p:cNvSpPr>
            <a:spLocks noChangeArrowheads="1"/>
          </p:cNvSpPr>
          <p:nvPr/>
        </p:nvSpPr>
        <p:spPr bwMode="auto">
          <a:xfrm>
            <a:off x="3746955" y="4833191"/>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83" name="直接箭头连接符 82"/>
          <p:cNvCxnSpPr/>
          <p:nvPr/>
        </p:nvCxnSpPr>
        <p:spPr>
          <a:xfrm>
            <a:off x="4345053" y="5119900"/>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文本框 83"/>
              <p:cNvSpPr txBox="1"/>
              <p:nvPr/>
            </p:nvSpPr>
            <p:spPr>
              <a:xfrm>
                <a:off x="7463281" y="2659944"/>
                <a:ext cx="4389068" cy="1043491"/>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55" b="1" i="1">
                              <a:solidFill>
                                <a:srgbClr val="FF0000"/>
                              </a:solidFill>
                              <a:latin typeface="Cambria Math" panose="02040503050406030204" pitchFamily="18" charset="0"/>
                            </a:rPr>
                          </m:ctrlPr>
                        </m:sSubPr>
                        <m:e>
                          <m:r>
                            <a:rPr lang="en-US" altLang="zh-CN" sz="2655" b="1" i="1">
                              <a:solidFill>
                                <a:srgbClr val="FF0000"/>
                              </a:solidFill>
                              <a:latin typeface="Cambria Math" panose="02040503050406030204" pitchFamily="18" charset="0"/>
                            </a:rPr>
                            <m:t>𝑪</m:t>
                          </m:r>
                        </m:e>
                        <m:sub>
                          <m:r>
                            <a:rPr lang="en-US" altLang="zh-CN" sz="2655" b="1" i="1">
                              <a:solidFill>
                                <a:srgbClr val="FF0000"/>
                              </a:solidFill>
                              <a:latin typeface="Cambria Math" panose="02040503050406030204" pitchFamily="18" charset="0"/>
                            </a:rPr>
                            <m:t>𝒏</m:t>
                          </m:r>
                        </m:sub>
                      </m:sSub>
                      <m:r>
                        <a:rPr lang="pt-BR" altLang="zh-CN" sz="2655" b="1">
                          <a:latin typeface="Cambria Math" panose="02040503050406030204" pitchFamily="18" charset="0"/>
                        </a:rPr>
                        <m:t>=</m:t>
                      </m:r>
                      <m:nary>
                        <m:naryPr>
                          <m:chr m:val="∑"/>
                          <m:supHide m:val="on"/>
                          <m:ctrlPr>
                            <a:rPr lang="pt-BR" altLang="zh-CN" sz="2655" b="1" i="1">
                              <a:latin typeface="Cambria Math" panose="02040503050406030204" pitchFamily="18" charset="0"/>
                            </a:rPr>
                          </m:ctrlPr>
                        </m:naryPr>
                        <m:sub>
                          <m:r>
                            <a:rPr lang="en-US" altLang="zh-CN" sz="2655" b="1" i="1">
                              <a:latin typeface="Cambria Math" panose="02040503050406030204" pitchFamily="18" charset="0"/>
                            </a:rPr>
                            <m:t>𝒎</m:t>
                          </m:r>
                          <m:r>
                            <a:rPr lang="en-US" altLang="zh-CN" sz="2655" b="1" i="1">
                              <a:latin typeface="Cambria Math" panose="02040503050406030204" pitchFamily="18" charset="0"/>
                            </a:rPr>
                            <m:t>,</m:t>
                          </m:r>
                          <m:r>
                            <a:rPr lang="en-US" altLang="zh-CN" sz="2655" b="1" i="1">
                              <a:latin typeface="Cambria Math" panose="02040503050406030204" pitchFamily="18" charset="0"/>
                            </a:rPr>
                            <m:t>𝒊</m:t>
                          </m:r>
                          <m:r>
                            <a:rPr lang="en-US" altLang="zh-CN" sz="2655" b="1" i="1">
                              <a:latin typeface="Cambria Math" panose="02040503050406030204" pitchFamily="18" charset="0"/>
                            </a:rPr>
                            <m:t>,</m:t>
                          </m:r>
                          <m:r>
                            <a:rPr lang="en-US" altLang="zh-CN" sz="2655" b="1" i="1">
                              <a:latin typeface="Cambria Math" panose="02040503050406030204" pitchFamily="18" charset="0"/>
                            </a:rPr>
                            <m:t>𝒌</m:t>
                          </m:r>
                          <m:r>
                            <a:rPr lang="en-US" altLang="zh-CN" sz="2655" b="1" i="1">
                              <a:latin typeface="Cambria Math" panose="02040503050406030204" pitchFamily="18" charset="0"/>
                            </a:rPr>
                            <m:t>,</m:t>
                          </m:r>
                          <m:r>
                            <a:rPr lang="en-US" altLang="zh-CN" sz="2655" b="1" i="1">
                              <a:latin typeface="Cambria Math" panose="02040503050406030204" pitchFamily="18" charset="0"/>
                            </a:rPr>
                            <m:t>𝒋</m:t>
                          </m:r>
                        </m:sub>
                        <m:sup/>
                        <m:e>
                          <m:d>
                            <m:dPr>
                              <m:ctrlPr>
                                <a:rPr lang="pt-BR" altLang="zh-CN" sz="2655" b="1" i="1">
                                  <a:latin typeface="Cambria Math" panose="02040503050406030204" pitchFamily="18" charset="0"/>
                                </a:rPr>
                              </m:ctrlPr>
                            </m:dPr>
                            <m:e>
                              <m:sSub>
                                <m:sSubPr>
                                  <m:ctrlPr>
                                    <a:rPr lang="en-US" altLang="zh-CN" sz="2655" b="1" i="1">
                                      <a:solidFill>
                                        <a:schemeClr val="accent5"/>
                                      </a:solidFill>
                                      <a:latin typeface="Cambria Math" panose="02040503050406030204" pitchFamily="18" charset="0"/>
                                    </a:rPr>
                                  </m:ctrlPr>
                                </m:sSubPr>
                                <m:e>
                                  <m:sSub>
                                    <m:sSubPr>
                                      <m:ctrlPr>
                                        <a:rPr lang="en-US" altLang="zh-CN" sz="2655" b="1" i="1">
                                          <a:solidFill>
                                            <a:srgbClr val="FF6600"/>
                                          </a:solidFill>
                                          <a:latin typeface="Cambria Math" panose="02040503050406030204" pitchFamily="18" charset="0"/>
                                        </a:rPr>
                                      </m:ctrlPr>
                                    </m:sSubPr>
                                    <m:e>
                                      <m:r>
                                        <a:rPr lang="en-US" altLang="zh-CN" sz="2655" b="1" i="1">
                                          <a:solidFill>
                                            <a:srgbClr val="FF6600"/>
                                          </a:solidFill>
                                          <a:latin typeface="Cambria Math" panose="02040503050406030204" pitchFamily="18" charset="0"/>
                                        </a:rPr>
                                        <m:t>𝑰</m:t>
                                      </m:r>
                                    </m:e>
                                    <m:sub>
                                      <m:r>
                                        <a:rPr lang="en-US" altLang="zh-CN" sz="2655" b="1" i="1">
                                          <a:solidFill>
                                            <a:srgbClr val="FF6600"/>
                                          </a:solidFill>
                                          <a:latin typeface="Cambria Math" panose="02040503050406030204" pitchFamily="18" charset="0"/>
                                        </a:rPr>
                                        <m:t>𝒎</m:t>
                                      </m:r>
                                    </m:sub>
                                  </m:sSub>
                                  <m:sSub>
                                    <m:sSubPr>
                                      <m:ctrlPr>
                                        <a:rPr lang="en-US" altLang="zh-CN" sz="2655" b="1" i="1">
                                          <a:solidFill>
                                            <a:schemeClr val="accent5"/>
                                          </a:solidFill>
                                          <a:latin typeface="Cambria Math" panose="02040503050406030204" pitchFamily="18" charset="0"/>
                                        </a:rPr>
                                      </m:ctrlPr>
                                    </m:sSubPr>
                                    <m:e>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rgbClr val="C00000"/>
                                          </a:solidFill>
                                          <a:latin typeface="Cambria Math" panose="02040503050406030204" pitchFamily="18" charset="0"/>
                                          <a:ea typeface="Cambria Math" panose="02040503050406030204" pitchFamily="18" charset="0"/>
                                        </a:rPr>
                                        <m:t>𝑴</m:t>
                                      </m:r>
                                    </m:e>
                                    <m:sub>
                                      <m:r>
                                        <a:rPr lang="en-US" altLang="zh-CN" sz="2655" b="1" i="1">
                                          <a:solidFill>
                                            <a:srgbClr val="C00000"/>
                                          </a:solidFill>
                                          <a:latin typeface="Cambria Math" panose="02040503050406030204" pitchFamily="18" charset="0"/>
                                        </a:rPr>
                                        <m:t>𝒊</m:t>
                                      </m:r>
                                    </m:sub>
                                  </m:sSub>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chemeClr val="accent5"/>
                                      </a:solidFill>
                                      <a:latin typeface="Cambria Math" panose="02040503050406030204" pitchFamily="18" charset="0"/>
                                    </a:rPr>
                                    <m:t>𝑻</m:t>
                                  </m:r>
                                </m:e>
                                <m:sub>
                                  <m:r>
                                    <a:rPr lang="en-US" altLang="zh-CN" sz="2655" b="1" i="1">
                                      <a:solidFill>
                                        <a:schemeClr val="accent5"/>
                                      </a:solidFill>
                                      <a:latin typeface="Cambria Math" panose="02040503050406030204" pitchFamily="18" charset="0"/>
                                    </a:rPr>
                                    <m:t>𝒌</m:t>
                                  </m:r>
                                </m:sub>
                              </m:sSub>
                              <m:r>
                                <a:rPr lang="en-US" altLang="zh-CN" sz="2655" b="1" i="1">
                                  <a:latin typeface="Cambria Math" panose="02040503050406030204" pitchFamily="18" charset="0"/>
                                  <a:ea typeface="Cambria Math" panose="02040503050406030204" pitchFamily="18" charset="0"/>
                                </a:rPr>
                                <m:t>∙</m:t>
                              </m:r>
                              <m:sSub>
                                <m:sSubPr>
                                  <m:ctrlPr>
                                    <a:rPr lang="en-US" altLang="zh-CN" sz="2655" b="1" i="1">
                                      <a:latin typeface="Cambria Math" panose="02040503050406030204" pitchFamily="18" charset="0"/>
                                    </a:rPr>
                                  </m:ctrlPr>
                                </m:sSubPr>
                                <m:e>
                                  <m:r>
                                    <a:rPr lang="en-US" altLang="zh-CN" sz="2655" b="1" i="1">
                                      <a:latin typeface="Cambria Math" panose="02040503050406030204" pitchFamily="18" charset="0"/>
                                    </a:rPr>
                                    <m:t>𝑩</m:t>
                                  </m:r>
                                </m:e>
                                <m:sub>
                                  <m:r>
                                    <a:rPr lang="en-US" altLang="zh-CN" sz="2655" b="1" i="1">
                                      <a:latin typeface="Cambria Math" panose="02040503050406030204" pitchFamily="18" charset="0"/>
                                    </a:rPr>
                                    <m:t>𝒋</m:t>
                                  </m:r>
                                </m:sub>
                              </m:sSub>
                            </m:e>
                          </m:d>
                        </m:e>
                      </m:nary>
                    </m:oMath>
                  </m:oMathPara>
                </a14:m>
                <a:endParaRPr lang="zh-CN" altLang="en-US" sz="3034"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7463281" y="2659944"/>
                <a:ext cx="4389068" cy="1043491"/>
              </a:xfrm>
              <a:prstGeom prst="rect">
                <a:avLst/>
              </a:prstGeom>
              <a:blipFill rotWithShape="1">
                <a:blip r:embed="rId1"/>
                <a:stretch>
                  <a:fillRect/>
                </a:stretch>
              </a:blipFill>
              <a:effectLst/>
            </p:spPr>
            <p:txBody>
              <a:bodyPr/>
              <a:lstStyle/>
              <a:p>
                <a:r>
                  <a:rPr lang="zh-CN" altLang="en-US">
                    <a:noFill/>
                  </a:rPr>
                  <a:t> </a:t>
                </a:r>
                <a:endParaRPr lang="zh-CN" altLang="en-US">
                  <a:noFill/>
                </a:endParaRPr>
              </a:p>
            </p:txBody>
          </p:sp>
        </mc:Fallback>
      </mc:AlternateContent>
      <p:sp>
        <p:nvSpPr>
          <p:cNvPr id="85" name="Rectangle 4"/>
          <p:cNvSpPr>
            <a:spLocks noChangeArrowheads="1"/>
          </p:cNvSpPr>
          <p:nvPr/>
        </p:nvSpPr>
        <p:spPr bwMode="auto">
          <a:xfrm>
            <a:off x="3321834" y="2887154"/>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Click="0" advTm="1000">
        <p:fad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repeatCount="3000" fill="hold" nodeType="afterEffect">
                                  <p:stCondLst>
                                    <p:cond delay="0"/>
                                  </p:stCondLst>
                                  <p:childTnLst>
                                    <p:anim calcmode="discrete" valueType="str">
                                      <p:cBhvr>
                                        <p:cTn id="9"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left)">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grpId="0" nodeType="clickEffect">
                                  <p:stCondLst>
                                    <p:cond delay="0"/>
                                  </p:stCondLst>
                                  <p:childTnLst>
                                    <p:anim calcmode="discrete" valueType="str">
                                      <p:cBhvr>
                                        <p:cTn id="17"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43"/>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down)">
                                      <p:cBhvr>
                                        <p:cTn id="2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8" grpId="0"/>
      <p:bldP spid="81" grpId="0" animBg="1"/>
      <p:bldP spid="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a:solidFill>
                  <a:schemeClr val="tx1"/>
                </a:solidFill>
              </a:rPr>
              <a:t>构建时序发生器？  </a:t>
            </a:r>
            <a:r>
              <a:rPr lang="zh-CN" altLang="en-US" sz="2465" dirty="0">
                <a:solidFill>
                  <a:schemeClr val="tx1"/>
                </a:solidFill>
              </a:rPr>
              <a:t>输入：</a:t>
            </a:r>
            <a:r>
              <a:rPr lang="zh-CN" altLang="en-US" sz="2465"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a:solidFill>
                  <a:srgbClr val="00B050"/>
                </a:solidFill>
              </a:rPr>
              <a:t>M</a:t>
            </a:r>
            <a:r>
              <a:rPr lang="en-US" altLang="zh-CN" sz="2465" b="1" baseline="-25000">
                <a:solidFill>
                  <a:srgbClr val="00B050"/>
                </a:solidFill>
              </a:rPr>
              <a:t>IF</a:t>
            </a:r>
            <a:r>
              <a:rPr lang="zh-CN" altLang="en-US" sz="2465" b="1">
                <a:solidFill>
                  <a:srgbClr val="00B050"/>
                </a:solidFill>
              </a:rPr>
              <a:t>，</a:t>
            </a:r>
            <a:r>
              <a:rPr lang="en-US" altLang="zh-CN" sz="2465" b="1">
                <a:solidFill>
                  <a:srgbClr val="00B050"/>
                </a:solidFill>
              </a:rPr>
              <a:t>Mcal</a:t>
            </a:r>
            <a:r>
              <a:rPr lang="zh-CN" altLang="en-US" sz="2465" b="1">
                <a:solidFill>
                  <a:srgbClr val="00B050"/>
                </a:solidFill>
              </a:rPr>
              <a:t>，</a:t>
            </a:r>
            <a:r>
              <a:rPr lang="en-US" altLang="zh-CN" sz="2465" b="1">
                <a:solidFill>
                  <a:srgbClr val="0066FF"/>
                </a:solidFill>
              </a:rPr>
              <a:t>M</a:t>
            </a:r>
            <a:r>
              <a:rPr lang="en-US" altLang="zh-CN" sz="2465" b="1" baseline="-25000">
                <a:solidFill>
                  <a:srgbClr val="0066FF"/>
                </a:solidFill>
              </a:rPr>
              <a:t>EX</a:t>
            </a:r>
            <a:r>
              <a:rPr lang="zh-CN" altLang="en-US" sz="2465">
                <a:solidFill>
                  <a:srgbClr val="0066FF"/>
                </a:solidFill>
              </a:rPr>
              <a:t>，</a:t>
            </a:r>
            <a:r>
              <a:rPr lang="en-US" altLang="zh-CN" sz="2465" b="1">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2520" cy="2054579"/>
            <a:chOff x="4156178" y="2445256"/>
            <a:chExt cx="572520" cy="205457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pic>
          <p:nvPicPr>
            <p:cNvPr id="263" name="图片 2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60149" y="4289163"/>
              <a:ext cx="568549" cy="210672"/>
            </a:xfrm>
            <a:prstGeom prst="rect">
              <a:avLst/>
            </a:prstGeom>
          </p:spPr>
        </p:pic>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55"/>
                                        </p:tgtEl>
                                        <p:attrNameLst>
                                          <p:attrName>style.visibility</p:attrName>
                                        </p:attrNameLst>
                                      </p:cBhvr>
                                      <p:to>
                                        <p:strVal val="visible"/>
                                      </p:to>
                                    </p:set>
                                    <p:animEffect transition="in" filter="wipe(left)">
                                      <p:cBhvr>
                                        <p:cTn id="6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定长指令周期三级时序硬布线控制器基本架构</a:t>
            </a:r>
            <a:endParaRPr lang="zh-CN" altLang="en-US" dirty="0"/>
          </a:p>
        </p:txBody>
      </p:sp>
      <p:sp>
        <p:nvSpPr>
          <p:cNvPr id="4" name="Rectangle 5"/>
          <p:cNvSpPr>
            <a:spLocks noChangeArrowheads="1"/>
          </p:cNvSpPr>
          <p:nvPr/>
        </p:nvSpPr>
        <p:spPr bwMode="auto">
          <a:xfrm>
            <a:off x="4929135" y="4762198"/>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endPar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449063" y="2887155"/>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445464"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113830" y="215122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729123" y="4258988"/>
            <a:ext cx="2785910" cy="504797"/>
            <a:chOff x="5938762" y="4753749"/>
            <a:chExt cx="2938264" cy="532403"/>
          </a:xfrm>
        </p:grpSpPr>
        <p:grpSp>
          <p:nvGrpSpPr>
            <p:cNvPr id="9" name="Group 28"/>
            <p:cNvGrpSpPr/>
            <p:nvPr/>
          </p:nvGrpSpPr>
          <p:grpSpPr bwMode="auto">
            <a:xfrm>
              <a:off x="6377409" y="4753749"/>
              <a:ext cx="1063133" cy="532403"/>
              <a:chOff x="2789" y="3067"/>
              <a:chExt cx="635"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 name="Line 34"/>
              <p:cNvSpPr>
                <a:spLocks noChangeShapeType="1"/>
              </p:cNvSpPr>
              <p:nvPr/>
            </p:nvSpPr>
            <p:spPr bwMode="auto">
              <a:xfrm flipV="1">
                <a:off x="324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 name="Line 35"/>
              <p:cNvSpPr>
                <a:spLocks noChangeShapeType="1"/>
              </p:cNvSpPr>
              <p:nvPr/>
            </p:nvSpPr>
            <p:spPr bwMode="auto">
              <a:xfrm flipV="1">
                <a:off x="3333"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1" name="Line 36"/>
              <p:cNvSpPr>
                <a:spLocks noChangeShapeType="1"/>
              </p:cNvSpPr>
              <p:nvPr/>
            </p:nvSpPr>
            <p:spPr bwMode="auto">
              <a:xfrm flipV="1">
                <a:off x="342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0" name="Group 37"/>
            <p:cNvGrpSpPr/>
            <p:nvPr/>
          </p:nvGrpSpPr>
          <p:grpSpPr bwMode="auto">
            <a:xfrm>
              <a:off x="7591222" y="4753749"/>
              <a:ext cx="909103" cy="532403"/>
              <a:chOff x="3514" y="3067"/>
              <a:chExt cx="543" cy="318"/>
            </a:xfrm>
          </p:grpSpPr>
          <p:sp>
            <p:nvSpPr>
              <p:cNvPr id="17" name="Line 38"/>
              <p:cNvSpPr>
                <a:spLocks noChangeShapeType="1"/>
              </p:cNvSpPr>
              <p:nvPr/>
            </p:nvSpPr>
            <p:spPr bwMode="auto">
              <a:xfrm flipV="1">
                <a:off x="351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8" name="Line 39"/>
              <p:cNvSpPr>
                <a:spLocks noChangeShapeType="1"/>
              </p:cNvSpPr>
              <p:nvPr/>
            </p:nvSpPr>
            <p:spPr bwMode="auto">
              <a:xfrm flipV="1">
                <a:off x="360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9" name="Line 40"/>
              <p:cNvSpPr>
                <a:spLocks noChangeShapeType="1"/>
              </p:cNvSpPr>
              <p:nvPr/>
            </p:nvSpPr>
            <p:spPr bwMode="auto">
              <a:xfrm flipV="1">
                <a:off x="369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0" name="Line 41"/>
              <p:cNvSpPr>
                <a:spLocks noChangeShapeType="1"/>
              </p:cNvSpPr>
              <p:nvPr/>
            </p:nvSpPr>
            <p:spPr bwMode="auto">
              <a:xfrm flipV="1">
                <a:off x="3785"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1" name="Line 42"/>
              <p:cNvSpPr>
                <a:spLocks noChangeShapeType="1"/>
              </p:cNvSpPr>
              <p:nvPr/>
            </p:nvSpPr>
            <p:spPr bwMode="auto">
              <a:xfrm flipV="1">
                <a:off x="3876"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2" name="Line 43"/>
              <p:cNvSpPr>
                <a:spLocks noChangeShapeType="1"/>
              </p:cNvSpPr>
              <p:nvPr/>
            </p:nvSpPr>
            <p:spPr bwMode="auto">
              <a:xfrm flipV="1">
                <a:off x="396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3" name="Line 44"/>
              <p:cNvSpPr>
                <a:spLocks noChangeShapeType="1"/>
              </p:cNvSpPr>
              <p:nvPr/>
            </p:nvSpPr>
            <p:spPr bwMode="auto">
              <a:xfrm flipV="1">
                <a:off x="405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11" name="Group 45"/>
            <p:cNvGrpSpPr/>
            <p:nvPr/>
          </p:nvGrpSpPr>
          <p:grpSpPr bwMode="auto">
            <a:xfrm>
              <a:off x="5938762" y="4882680"/>
              <a:ext cx="1607256" cy="356611"/>
              <a:chOff x="2345" y="3054"/>
              <a:chExt cx="960" cy="213"/>
            </a:xfrm>
          </p:grpSpPr>
          <p:sp>
            <p:nvSpPr>
              <p:cNvPr id="15"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baseline="-25000" dirty="0">
                  <a:solidFill>
                    <a:srgbClr val="C00000"/>
                  </a:solidFill>
                  <a:latin typeface="微软雅黑" panose="020B0503020204020204" pitchFamily="34" charset="-122"/>
                  <a:ea typeface="微软雅黑" panose="020B0503020204020204" pitchFamily="34" charset="-122"/>
                </a:endParaRPr>
              </a:p>
            </p:txBody>
          </p:sp>
          <p:sp>
            <p:nvSpPr>
              <p:cNvPr id="16"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M</a:t>
                </a:r>
                <a:r>
                  <a:rPr lang="en-US" altLang="zh-CN" sz="1600" b="1" baseline="-25000">
                    <a:solidFill>
                      <a:srgbClr val="C00000"/>
                    </a:solidFill>
                    <a:latin typeface="微软雅黑" panose="020B0503020204020204" pitchFamily="34" charset="-122"/>
                    <a:ea typeface="微软雅黑" panose="020B0503020204020204" pitchFamily="34" charset="-122"/>
                  </a:rPr>
                  <a:t>i</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grpSp>
        <p:grpSp>
          <p:nvGrpSpPr>
            <p:cNvPr id="12" name="Group 48"/>
            <p:cNvGrpSpPr/>
            <p:nvPr/>
          </p:nvGrpSpPr>
          <p:grpSpPr bwMode="auto">
            <a:xfrm>
              <a:off x="7510858" y="4877661"/>
              <a:ext cx="1366168" cy="361634"/>
              <a:chOff x="3284" y="3051"/>
              <a:chExt cx="816" cy="216"/>
            </a:xfrm>
          </p:grpSpPr>
          <p:sp>
            <p:nvSpPr>
              <p:cNvPr id="13" name="Rectangle 49"/>
              <p:cNvSpPr>
                <a:spLocks noChangeArrowheads="1"/>
              </p:cNvSpPr>
              <p:nvPr/>
            </p:nvSpPr>
            <p:spPr bwMode="auto">
              <a:xfrm>
                <a:off x="3284" y="3051"/>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T</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14" name="Rectangle 50"/>
              <p:cNvSpPr>
                <a:spLocks noChangeArrowheads="1"/>
              </p:cNvSpPr>
              <p:nvPr/>
            </p:nvSpPr>
            <p:spPr bwMode="auto">
              <a:xfrm>
                <a:off x="3851"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T</a:t>
                </a:r>
                <a:r>
                  <a:rPr lang="en-US" altLang="zh-CN" sz="1600" b="1" baseline="-25000" dirty="0" err="1">
                    <a:solidFill>
                      <a:schemeClr val="accent5"/>
                    </a:solidFill>
                    <a:latin typeface="微软雅黑" panose="020B0503020204020204" pitchFamily="34" charset="-122"/>
                    <a:ea typeface="微软雅黑" panose="020B0503020204020204" pitchFamily="34" charset="-122"/>
                  </a:rPr>
                  <a:t>k</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grpSp>
      </p:grpSp>
      <p:grpSp>
        <p:nvGrpSpPr>
          <p:cNvPr id="32" name="Group 51"/>
          <p:cNvGrpSpPr/>
          <p:nvPr/>
        </p:nvGrpSpPr>
        <p:grpSpPr bwMode="auto">
          <a:xfrm rot="5400000">
            <a:off x="4186975" y="3286611"/>
            <a:ext cx="861964" cy="576230"/>
            <a:chOff x="3514" y="3067"/>
            <a:chExt cx="543" cy="318"/>
          </a:xfrm>
        </p:grpSpPr>
        <p:sp>
          <p:nvSpPr>
            <p:cNvPr id="33"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59"/>
          <p:cNvGrpSpPr/>
          <p:nvPr/>
        </p:nvGrpSpPr>
        <p:grpSpPr bwMode="auto">
          <a:xfrm>
            <a:off x="4394926" y="2799273"/>
            <a:ext cx="388916" cy="1562014"/>
            <a:chOff x="2149" y="2034"/>
            <a:chExt cx="245" cy="984"/>
          </a:xfrm>
        </p:grpSpPr>
        <p:sp>
          <p:nvSpPr>
            <p:cNvPr id="41"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2"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679912" y="1132424"/>
            <a:ext cx="2841470" cy="823227"/>
            <a:chOff x="4858690" y="1522053"/>
            <a:chExt cx="2996862" cy="868247"/>
          </a:xfrm>
        </p:grpSpPr>
        <p:sp>
          <p:nvSpPr>
            <p:cNvPr id="44" name="Rectangle 6"/>
            <p:cNvSpPr>
              <a:spLocks noChangeArrowheads="1"/>
            </p:cNvSpPr>
            <p:nvPr/>
          </p:nvSpPr>
          <p:spPr bwMode="auto">
            <a:xfrm>
              <a:off x="5245670" y="1522053"/>
              <a:ext cx="2279358" cy="3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45" name="Group 11"/>
            <p:cNvGrpSpPr/>
            <p:nvPr/>
          </p:nvGrpSpPr>
          <p:grpSpPr bwMode="auto">
            <a:xfrm>
              <a:off x="5277247" y="1934911"/>
              <a:ext cx="2122917" cy="455389"/>
              <a:chOff x="2746" y="1207"/>
              <a:chExt cx="1268" cy="409"/>
            </a:xfrm>
          </p:grpSpPr>
          <p:grpSp>
            <p:nvGrpSpPr>
              <p:cNvPr id="49" name="Group 12"/>
              <p:cNvGrpSpPr/>
              <p:nvPr/>
            </p:nvGrpSpPr>
            <p:grpSpPr bwMode="auto">
              <a:xfrm>
                <a:off x="2746" y="1207"/>
                <a:ext cx="725" cy="409"/>
                <a:chOff x="4330" y="2840"/>
                <a:chExt cx="725" cy="409"/>
              </a:xfrm>
            </p:grpSpPr>
            <p:sp>
              <p:nvSpPr>
                <p:cNvPr id="56"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9"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0"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1"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2"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3"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4"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50"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1"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2"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6" name="Group 62"/>
            <p:cNvGrpSpPr/>
            <p:nvPr/>
          </p:nvGrpSpPr>
          <p:grpSpPr bwMode="auto">
            <a:xfrm>
              <a:off x="4858690" y="1949987"/>
              <a:ext cx="2996862" cy="356611"/>
              <a:chOff x="2314" y="1263"/>
              <a:chExt cx="1790" cy="213"/>
            </a:xfrm>
          </p:grpSpPr>
          <p:sp>
            <p:nvSpPr>
              <p:cNvPr id="47"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8"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grpSp>
        <p:nvGrpSpPr>
          <p:cNvPr id="65" name="Group 65"/>
          <p:cNvGrpSpPr/>
          <p:nvPr/>
        </p:nvGrpSpPr>
        <p:grpSpPr bwMode="auto">
          <a:xfrm flipH="1">
            <a:off x="7392628" y="4973180"/>
            <a:ext cx="576230"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69" name="Group 71"/>
          <p:cNvGrpSpPr/>
          <p:nvPr/>
        </p:nvGrpSpPr>
        <p:grpSpPr bwMode="auto">
          <a:xfrm>
            <a:off x="4331429" y="2135737"/>
            <a:ext cx="576231" cy="430189"/>
            <a:chOff x="2108" y="3614"/>
            <a:chExt cx="363" cy="271"/>
          </a:xfrm>
        </p:grpSpPr>
        <p:sp>
          <p:nvSpPr>
            <p:cNvPr id="70"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1"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2"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73"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grpSp>
      <p:grpSp>
        <p:nvGrpSpPr>
          <p:cNvPr id="74" name="Group 76"/>
          <p:cNvGrpSpPr/>
          <p:nvPr/>
        </p:nvGrpSpPr>
        <p:grpSpPr bwMode="auto">
          <a:xfrm>
            <a:off x="4006006" y="1948687"/>
            <a:ext cx="409554" cy="717511"/>
            <a:chOff x="1899" y="1476"/>
            <a:chExt cx="258" cy="452"/>
          </a:xfrm>
        </p:grpSpPr>
        <p:sp>
          <p:nvSpPr>
            <p:cNvPr id="75"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76"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sp>
        <p:nvSpPr>
          <p:cNvPr id="77" name="Rectangle 79"/>
          <p:cNvSpPr>
            <a:spLocks noChangeArrowheads="1"/>
          </p:cNvSpPr>
          <p:nvPr/>
        </p:nvSpPr>
        <p:spPr bwMode="auto">
          <a:xfrm>
            <a:off x="7788716" y="4919173"/>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79" name="直接箭头连接符 78"/>
          <p:cNvCxnSpPr>
            <a:stCxn id="5" idx="3"/>
            <a:endCxn id="85" idx="1"/>
          </p:cNvCxnSpPr>
          <p:nvPr/>
        </p:nvCxnSpPr>
        <p:spPr>
          <a:xfrm flipV="1">
            <a:off x="2957497" y="3569821"/>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9"/>
          <p:cNvSpPr>
            <a:spLocks noChangeArrowheads="1"/>
          </p:cNvSpPr>
          <p:nvPr/>
        </p:nvSpPr>
        <p:spPr bwMode="auto">
          <a:xfrm>
            <a:off x="3581388"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21198" y="1954064"/>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Rectangle 79"/>
          <p:cNvSpPr>
            <a:spLocks noChangeArrowheads="1"/>
          </p:cNvSpPr>
          <p:nvPr/>
        </p:nvSpPr>
        <p:spPr bwMode="auto">
          <a:xfrm>
            <a:off x="3746955" y="4833191"/>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83" name="直接箭头连接符 82"/>
          <p:cNvCxnSpPr/>
          <p:nvPr/>
        </p:nvCxnSpPr>
        <p:spPr>
          <a:xfrm>
            <a:off x="4345053" y="5119900"/>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4" name="文本框 83"/>
              <p:cNvSpPr txBox="1"/>
              <p:nvPr/>
            </p:nvSpPr>
            <p:spPr>
              <a:xfrm>
                <a:off x="7391834" y="2731600"/>
                <a:ext cx="4389068" cy="1043491"/>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55" b="1" i="1">
                              <a:solidFill>
                                <a:srgbClr val="FF0000"/>
                              </a:solidFill>
                              <a:latin typeface="Cambria Math" panose="02040503050406030204" pitchFamily="18" charset="0"/>
                            </a:rPr>
                          </m:ctrlPr>
                        </m:sSubPr>
                        <m:e>
                          <m:r>
                            <a:rPr lang="en-US" altLang="zh-CN" sz="2655" b="1" i="1">
                              <a:solidFill>
                                <a:srgbClr val="FF0000"/>
                              </a:solidFill>
                              <a:latin typeface="Cambria Math" panose="02040503050406030204" pitchFamily="18" charset="0"/>
                            </a:rPr>
                            <m:t>𝑪</m:t>
                          </m:r>
                        </m:e>
                        <m:sub>
                          <m:r>
                            <a:rPr lang="en-US" altLang="zh-CN" sz="2655" b="1" i="1">
                              <a:solidFill>
                                <a:srgbClr val="FF0000"/>
                              </a:solidFill>
                              <a:latin typeface="Cambria Math" panose="02040503050406030204" pitchFamily="18" charset="0"/>
                            </a:rPr>
                            <m:t>𝒏</m:t>
                          </m:r>
                        </m:sub>
                      </m:sSub>
                      <m:r>
                        <a:rPr lang="pt-BR" altLang="zh-CN" sz="2655" b="1">
                          <a:latin typeface="Cambria Math" panose="02040503050406030204" pitchFamily="18" charset="0"/>
                        </a:rPr>
                        <m:t>=</m:t>
                      </m:r>
                      <m:nary>
                        <m:naryPr>
                          <m:chr m:val="∑"/>
                          <m:supHide m:val="on"/>
                          <m:ctrlPr>
                            <a:rPr lang="pt-BR" altLang="zh-CN" sz="2655" b="1" i="1">
                              <a:latin typeface="Cambria Math" panose="02040503050406030204" pitchFamily="18" charset="0"/>
                            </a:rPr>
                          </m:ctrlPr>
                        </m:naryPr>
                        <m:sub>
                          <m:r>
                            <a:rPr lang="en-US" altLang="zh-CN" sz="2655" b="1" i="1">
                              <a:latin typeface="Cambria Math" panose="02040503050406030204" pitchFamily="18" charset="0"/>
                            </a:rPr>
                            <m:t>𝒎</m:t>
                          </m:r>
                          <m:r>
                            <a:rPr lang="en-US" altLang="zh-CN" sz="2655" b="1" i="1">
                              <a:latin typeface="Cambria Math" panose="02040503050406030204" pitchFamily="18" charset="0"/>
                            </a:rPr>
                            <m:t>,</m:t>
                          </m:r>
                          <m:r>
                            <a:rPr lang="en-US" altLang="zh-CN" sz="2655" b="1" i="1">
                              <a:latin typeface="Cambria Math" panose="02040503050406030204" pitchFamily="18" charset="0"/>
                            </a:rPr>
                            <m:t>𝒊</m:t>
                          </m:r>
                          <m:r>
                            <a:rPr lang="en-US" altLang="zh-CN" sz="2655" b="1" i="1">
                              <a:latin typeface="Cambria Math" panose="02040503050406030204" pitchFamily="18" charset="0"/>
                            </a:rPr>
                            <m:t>,</m:t>
                          </m:r>
                          <m:r>
                            <a:rPr lang="en-US" altLang="zh-CN" sz="2655" b="1" i="1">
                              <a:latin typeface="Cambria Math" panose="02040503050406030204" pitchFamily="18" charset="0"/>
                            </a:rPr>
                            <m:t>𝒌</m:t>
                          </m:r>
                          <m:r>
                            <a:rPr lang="en-US" altLang="zh-CN" sz="2655" b="1" i="1">
                              <a:latin typeface="Cambria Math" panose="02040503050406030204" pitchFamily="18" charset="0"/>
                            </a:rPr>
                            <m:t>,</m:t>
                          </m:r>
                          <m:r>
                            <a:rPr lang="en-US" altLang="zh-CN" sz="2655" b="1" i="1">
                              <a:latin typeface="Cambria Math" panose="02040503050406030204" pitchFamily="18" charset="0"/>
                            </a:rPr>
                            <m:t>𝒋</m:t>
                          </m:r>
                        </m:sub>
                        <m:sup/>
                        <m:e>
                          <m:d>
                            <m:dPr>
                              <m:ctrlPr>
                                <a:rPr lang="pt-BR" altLang="zh-CN" sz="2655" b="1" i="1">
                                  <a:latin typeface="Cambria Math" panose="02040503050406030204" pitchFamily="18" charset="0"/>
                                </a:rPr>
                              </m:ctrlPr>
                            </m:dPr>
                            <m:e>
                              <m:sSub>
                                <m:sSubPr>
                                  <m:ctrlPr>
                                    <a:rPr lang="en-US" altLang="zh-CN" sz="2655" b="1" i="1">
                                      <a:solidFill>
                                        <a:schemeClr val="accent5"/>
                                      </a:solidFill>
                                      <a:latin typeface="Cambria Math" panose="02040503050406030204" pitchFamily="18" charset="0"/>
                                    </a:rPr>
                                  </m:ctrlPr>
                                </m:sSubPr>
                                <m:e>
                                  <m:sSub>
                                    <m:sSubPr>
                                      <m:ctrlPr>
                                        <a:rPr lang="en-US" altLang="zh-CN" sz="2655" b="1" i="1">
                                          <a:solidFill>
                                            <a:srgbClr val="FF6600"/>
                                          </a:solidFill>
                                          <a:latin typeface="Cambria Math" panose="02040503050406030204" pitchFamily="18" charset="0"/>
                                        </a:rPr>
                                      </m:ctrlPr>
                                    </m:sSubPr>
                                    <m:e>
                                      <m:r>
                                        <a:rPr lang="en-US" altLang="zh-CN" sz="2655" b="1" i="1">
                                          <a:solidFill>
                                            <a:srgbClr val="FF6600"/>
                                          </a:solidFill>
                                          <a:latin typeface="Cambria Math" panose="02040503050406030204" pitchFamily="18" charset="0"/>
                                        </a:rPr>
                                        <m:t>𝑰</m:t>
                                      </m:r>
                                    </m:e>
                                    <m:sub>
                                      <m:r>
                                        <a:rPr lang="en-US" altLang="zh-CN" sz="2655" b="1" i="1">
                                          <a:solidFill>
                                            <a:srgbClr val="FF6600"/>
                                          </a:solidFill>
                                          <a:latin typeface="Cambria Math" panose="02040503050406030204" pitchFamily="18" charset="0"/>
                                        </a:rPr>
                                        <m:t>𝒎</m:t>
                                      </m:r>
                                    </m:sub>
                                  </m:sSub>
                                  <m:sSub>
                                    <m:sSubPr>
                                      <m:ctrlPr>
                                        <a:rPr lang="en-US" altLang="zh-CN" sz="2655" b="1" i="1">
                                          <a:solidFill>
                                            <a:schemeClr val="accent5"/>
                                          </a:solidFill>
                                          <a:latin typeface="Cambria Math" panose="02040503050406030204" pitchFamily="18" charset="0"/>
                                        </a:rPr>
                                      </m:ctrlPr>
                                    </m:sSubPr>
                                    <m:e>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rgbClr val="C00000"/>
                                          </a:solidFill>
                                          <a:latin typeface="Cambria Math" panose="02040503050406030204" pitchFamily="18" charset="0"/>
                                          <a:ea typeface="Cambria Math" panose="02040503050406030204" pitchFamily="18" charset="0"/>
                                        </a:rPr>
                                        <m:t>𝑴</m:t>
                                      </m:r>
                                    </m:e>
                                    <m:sub>
                                      <m:r>
                                        <a:rPr lang="en-US" altLang="zh-CN" sz="2655" b="1" i="1">
                                          <a:solidFill>
                                            <a:srgbClr val="C00000"/>
                                          </a:solidFill>
                                          <a:latin typeface="Cambria Math" panose="02040503050406030204" pitchFamily="18" charset="0"/>
                                        </a:rPr>
                                        <m:t>𝒊</m:t>
                                      </m:r>
                                    </m:sub>
                                  </m:sSub>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chemeClr val="accent5"/>
                                      </a:solidFill>
                                      <a:latin typeface="Cambria Math" panose="02040503050406030204" pitchFamily="18" charset="0"/>
                                    </a:rPr>
                                    <m:t>𝑻</m:t>
                                  </m:r>
                                </m:e>
                                <m:sub>
                                  <m:r>
                                    <a:rPr lang="en-US" altLang="zh-CN" sz="2655" b="1" i="1">
                                      <a:solidFill>
                                        <a:schemeClr val="accent5"/>
                                      </a:solidFill>
                                      <a:latin typeface="Cambria Math" panose="02040503050406030204" pitchFamily="18" charset="0"/>
                                    </a:rPr>
                                    <m:t>𝒌</m:t>
                                  </m:r>
                                </m:sub>
                              </m:sSub>
                              <m:r>
                                <a:rPr lang="en-US" altLang="zh-CN" sz="2655" b="1" i="1">
                                  <a:latin typeface="Cambria Math" panose="02040503050406030204" pitchFamily="18" charset="0"/>
                                  <a:ea typeface="Cambria Math" panose="02040503050406030204" pitchFamily="18" charset="0"/>
                                </a:rPr>
                                <m:t>∙</m:t>
                              </m:r>
                              <m:sSub>
                                <m:sSubPr>
                                  <m:ctrlPr>
                                    <a:rPr lang="en-US" altLang="zh-CN" sz="2655" b="1" i="1">
                                      <a:latin typeface="Cambria Math" panose="02040503050406030204" pitchFamily="18" charset="0"/>
                                    </a:rPr>
                                  </m:ctrlPr>
                                </m:sSubPr>
                                <m:e>
                                  <m:r>
                                    <a:rPr lang="en-US" altLang="zh-CN" sz="2655" b="1" i="1">
                                      <a:latin typeface="Cambria Math" panose="02040503050406030204" pitchFamily="18" charset="0"/>
                                    </a:rPr>
                                    <m:t>𝑩</m:t>
                                  </m:r>
                                </m:e>
                                <m:sub>
                                  <m:r>
                                    <a:rPr lang="en-US" altLang="zh-CN" sz="2655" b="1" i="1">
                                      <a:latin typeface="Cambria Math" panose="02040503050406030204" pitchFamily="18" charset="0"/>
                                    </a:rPr>
                                    <m:t>𝒋</m:t>
                                  </m:r>
                                </m:sub>
                              </m:sSub>
                            </m:e>
                          </m:d>
                        </m:e>
                      </m:nary>
                    </m:oMath>
                  </m:oMathPara>
                </a14:m>
                <a:endParaRPr lang="zh-CN" altLang="en-US" sz="3034"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7391834" y="2731600"/>
                <a:ext cx="4389068" cy="1043491"/>
              </a:xfrm>
              <a:prstGeom prst="rect">
                <a:avLst/>
              </a:prstGeom>
              <a:blipFill rotWithShape="1">
                <a:blip r:embed="rId1"/>
                <a:stretch>
                  <a:fillRect/>
                </a:stretch>
              </a:blipFill>
              <a:effectLst/>
            </p:spPr>
            <p:txBody>
              <a:bodyPr/>
              <a:lstStyle/>
              <a:p>
                <a:r>
                  <a:rPr lang="zh-CN" altLang="en-US">
                    <a:noFill/>
                  </a:rPr>
                  <a:t> </a:t>
                </a:r>
                <a:endParaRPr lang="zh-CN" altLang="en-US">
                  <a:noFill/>
                </a:endParaRPr>
              </a:p>
            </p:txBody>
          </p:sp>
        </mc:Fallback>
      </mc:AlternateContent>
      <p:sp>
        <p:nvSpPr>
          <p:cNvPr id="85" name="Rectangle 4"/>
          <p:cNvSpPr>
            <a:spLocks noChangeArrowheads="1"/>
          </p:cNvSpPr>
          <p:nvPr/>
        </p:nvSpPr>
        <p:spPr bwMode="auto">
          <a:xfrm>
            <a:off x="3321834" y="2887154"/>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基本组成</a:t>
            </a:r>
            <a:endParaRPr lang="zh-CN" altLang="en-US" dirty="0"/>
          </a:p>
        </p:txBody>
      </p:sp>
      <p:grpSp>
        <p:nvGrpSpPr>
          <p:cNvPr id="344" name="组合 343"/>
          <p:cNvGrpSpPr/>
          <p:nvPr/>
        </p:nvGrpSpPr>
        <p:grpSpPr>
          <a:xfrm>
            <a:off x="9826488" y="1207869"/>
            <a:ext cx="1751119" cy="2730970"/>
            <a:chOff x="10701416" y="1553404"/>
            <a:chExt cx="1846883" cy="2880320"/>
          </a:xfrm>
        </p:grpSpPr>
        <p:sp>
          <p:nvSpPr>
            <p:cNvPr id="345" name="Rectangle 34"/>
            <p:cNvSpPr>
              <a:spLocks noChangeArrowheads="1"/>
            </p:cNvSpPr>
            <p:nvPr/>
          </p:nvSpPr>
          <p:spPr bwMode="auto">
            <a:xfrm>
              <a:off x="10701416" y="1553404"/>
              <a:ext cx="1846883" cy="2880320"/>
            </a:xfrm>
            <a:prstGeom prst="rect">
              <a:avLst/>
            </a:prstGeom>
            <a:solidFill>
              <a:srgbClr val="FFFF00"/>
            </a:solidFill>
            <a:ln w="9525">
              <a:solidFill>
                <a:srgbClr val="000000"/>
              </a:solidFill>
              <a:prstDash val="dash"/>
              <a:miter lim="800000"/>
            </a:ln>
          </p:spPr>
          <p:txBody>
            <a:bodyPr vert="horz" wrap="square" lIns="86699" tIns="43349" rIns="86699" bIns="43349" numCol="1" anchor="ctr" anchorCtr="1" compatLnSpc="1"/>
            <a:lstStyle/>
            <a:p>
              <a:pPr defTabSz="866775" fontAlgn="base">
                <a:spcBef>
                  <a:spcPct val="0"/>
                </a:spcBef>
                <a:spcAft>
                  <a:spcPct val="0"/>
                </a:spcAft>
              </a:pPr>
              <a:endParaRPr lang="zh-CN" altLang="en-US" sz="3035" b="1">
                <a:solidFill>
                  <a:prstClr val="black"/>
                </a:solidFill>
                <a:latin typeface="微软雅黑" panose="020B0503020204020204" pitchFamily="34" charset="-122"/>
                <a:ea typeface="微软雅黑" panose="020B0503020204020204" pitchFamily="34" charset="-122"/>
              </a:endParaRPr>
            </a:p>
          </p:txBody>
        </p:sp>
        <p:sp>
          <p:nvSpPr>
            <p:cNvPr id="346" name="Rectangle 35"/>
            <p:cNvSpPr>
              <a:spLocks noChangeArrowheads="1"/>
            </p:cNvSpPr>
            <p:nvPr/>
          </p:nvSpPr>
          <p:spPr bwMode="auto">
            <a:xfrm>
              <a:off x="10922285" y="3530963"/>
              <a:ext cx="1384702" cy="725045"/>
            </a:xfrm>
            <a:prstGeom prst="rect">
              <a:avLst/>
            </a:prstGeom>
            <a:solidFill>
              <a:srgbClr val="FFCC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通用寄存器</a:t>
              </a:r>
              <a:endPar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47" name="任意多边形 346"/>
            <p:cNvSpPr/>
            <p:nvPr/>
          </p:nvSpPr>
          <p:spPr>
            <a:xfrm>
              <a:off x="10905839" y="2644259"/>
              <a:ext cx="1401148" cy="59797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32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48" name="Rectangle 35"/>
            <p:cNvSpPr>
              <a:spLocks noChangeArrowheads="1"/>
            </p:cNvSpPr>
            <p:nvPr/>
          </p:nvSpPr>
          <p:spPr bwMode="auto">
            <a:xfrm>
              <a:off x="10966887" y="1953965"/>
              <a:ext cx="1384702" cy="480910"/>
            </a:xfrm>
            <a:prstGeom prst="rect">
              <a:avLst/>
            </a:prstGeom>
            <a:solidFill>
              <a:srgbClr val="FFCCFF"/>
            </a:solidFill>
            <a:ln w="28575">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状态</a:t>
              </a:r>
              <a:r>
                <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寄存器</a:t>
              </a:r>
              <a:endPar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49" name="Text Box 8"/>
            <p:cNvSpPr txBox="1">
              <a:spLocks noChangeArrowheads="1"/>
            </p:cNvSpPr>
            <p:nvPr/>
          </p:nvSpPr>
          <p:spPr bwMode="auto">
            <a:xfrm>
              <a:off x="11092605" y="1598820"/>
              <a:ext cx="1133265"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70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运算器</a:t>
              </a:r>
              <a:endParaRPr lang="zh-CN" altLang="zh-CN" sz="4170" b="1" dirty="0">
                <a:solidFill>
                  <a:prstClr val="black"/>
                </a:solidFill>
                <a:latin typeface="微软雅黑" panose="020B0503020204020204" pitchFamily="34" charset="-122"/>
                <a:ea typeface="微软雅黑" panose="020B0503020204020204" pitchFamily="34" charset="-122"/>
              </a:endParaRPr>
            </a:p>
          </p:txBody>
        </p:sp>
      </p:grpSp>
      <p:grpSp>
        <p:nvGrpSpPr>
          <p:cNvPr id="350" name="组合 349"/>
          <p:cNvGrpSpPr/>
          <p:nvPr/>
        </p:nvGrpSpPr>
        <p:grpSpPr>
          <a:xfrm>
            <a:off x="6095358" y="1207870"/>
            <a:ext cx="3635045" cy="2730970"/>
            <a:chOff x="6766239" y="1553404"/>
            <a:chExt cx="3833837" cy="2880320"/>
          </a:xfrm>
        </p:grpSpPr>
        <p:sp>
          <p:nvSpPr>
            <p:cNvPr id="351" name="Rectangle 34"/>
            <p:cNvSpPr>
              <a:spLocks noChangeArrowheads="1"/>
            </p:cNvSpPr>
            <p:nvPr/>
          </p:nvSpPr>
          <p:spPr bwMode="auto">
            <a:xfrm>
              <a:off x="6766239" y="1553404"/>
              <a:ext cx="3833837" cy="2880320"/>
            </a:xfrm>
            <a:prstGeom prst="rect">
              <a:avLst/>
            </a:prstGeom>
            <a:solidFill>
              <a:schemeClr val="bg1">
                <a:lumMod val="85000"/>
              </a:schemeClr>
            </a:solidFill>
            <a:ln w="9525">
              <a:solidFill>
                <a:srgbClr val="C00000"/>
              </a:solidFill>
              <a:prstDash val="dash"/>
              <a:miter lim="800000"/>
            </a:ln>
          </p:spPr>
          <p:txBody>
            <a:bodyPr vert="horz" wrap="square" lIns="86699" tIns="43349" rIns="86699" bIns="43349" numCol="1" anchor="ctr" anchorCtr="1" compatLnSpc="1"/>
            <a:lstStyle/>
            <a:p>
              <a:pPr defTabSz="866775" fontAlgn="base">
                <a:spcBef>
                  <a:spcPct val="0"/>
                </a:spcBef>
                <a:spcAft>
                  <a:spcPct val="0"/>
                </a:spcAft>
              </a:pPr>
              <a:endParaRPr lang="zh-CN" altLang="en-US" sz="3035" b="1">
                <a:solidFill>
                  <a:prstClr val="black"/>
                </a:solidFill>
                <a:latin typeface="微软雅黑" panose="020B0503020204020204" pitchFamily="34" charset="-122"/>
                <a:ea typeface="微软雅黑" panose="020B0503020204020204" pitchFamily="34" charset="-122"/>
              </a:endParaRPr>
            </a:p>
          </p:txBody>
        </p:sp>
        <p:sp>
          <p:nvSpPr>
            <p:cNvPr id="352" name="Text Box 8"/>
            <p:cNvSpPr txBox="1">
              <a:spLocks noChangeArrowheads="1"/>
            </p:cNvSpPr>
            <p:nvPr/>
          </p:nvSpPr>
          <p:spPr bwMode="auto">
            <a:xfrm>
              <a:off x="8127317" y="1602444"/>
              <a:ext cx="1133265" cy="2880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70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控制器</a:t>
              </a:r>
              <a:endParaRPr lang="zh-CN" altLang="zh-CN" sz="4170" b="1" dirty="0">
                <a:solidFill>
                  <a:prstClr val="black"/>
                </a:solidFill>
                <a:latin typeface="微软雅黑" panose="020B0503020204020204" pitchFamily="34" charset="-122"/>
                <a:ea typeface="微软雅黑" panose="020B0503020204020204" pitchFamily="34" charset="-122"/>
              </a:endParaRPr>
            </a:p>
          </p:txBody>
        </p:sp>
      </p:grpSp>
      <p:sp>
        <p:nvSpPr>
          <p:cNvPr id="353" name="Line 7"/>
          <p:cNvSpPr>
            <a:spLocks noChangeShapeType="1"/>
          </p:cNvSpPr>
          <p:nvPr/>
        </p:nvSpPr>
        <p:spPr bwMode="auto">
          <a:xfrm rot="16200000" flipH="1">
            <a:off x="8721392" y="4160866"/>
            <a:ext cx="710768" cy="0"/>
          </a:xfrm>
          <a:prstGeom prst="line">
            <a:avLst/>
          </a:prstGeom>
          <a:noFill/>
          <a:ln w="57150">
            <a:solidFill>
              <a:srgbClr val="FFC000"/>
            </a:solidFill>
            <a:rou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pPr defTabSz="866775" fontAlgn="base">
              <a:spcBef>
                <a:spcPct val="0"/>
              </a:spcBef>
              <a:spcAft>
                <a:spcPct val="0"/>
              </a:spcAft>
            </a:pPr>
            <a:endParaRPr lang="zh-CN" altLang="en-US" sz="3790">
              <a:solidFill>
                <a:srgbClr val="E7E6E6">
                  <a:lumMod val="75000"/>
                </a:srgbClr>
              </a:solidFill>
              <a:latin typeface="Calibri" panose="020F0502020204030204" pitchFamily="34" charset="0"/>
              <a:ea typeface="宋体" panose="02010600030101010101" pitchFamily="2" charset="-122"/>
            </a:endParaRPr>
          </a:p>
        </p:txBody>
      </p:sp>
      <p:cxnSp>
        <p:nvCxnSpPr>
          <p:cNvPr id="354" name="直接连接符 353"/>
          <p:cNvCxnSpPr/>
          <p:nvPr/>
        </p:nvCxnSpPr>
        <p:spPr>
          <a:xfrm>
            <a:off x="6719384" y="3841211"/>
            <a:ext cx="0" cy="983865"/>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nvGrpSpPr>
          <p:cNvPr id="355" name="组合 354"/>
          <p:cNvGrpSpPr/>
          <p:nvPr/>
        </p:nvGrpSpPr>
        <p:grpSpPr>
          <a:xfrm>
            <a:off x="9596361" y="1754063"/>
            <a:ext cx="481833" cy="136549"/>
            <a:chOff x="10458704" y="2129468"/>
            <a:chExt cx="508183" cy="144016"/>
          </a:xfrm>
        </p:grpSpPr>
        <p:cxnSp>
          <p:nvCxnSpPr>
            <p:cNvPr id="356" name="直接箭头连接符 355"/>
            <p:cNvCxnSpPr/>
            <p:nvPr/>
          </p:nvCxnSpPr>
          <p:spPr>
            <a:xfrm flipH="1">
              <a:off x="10458704" y="2129468"/>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直接箭头连接符 356"/>
            <p:cNvCxnSpPr/>
            <p:nvPr/>
          </p:nvCxnSpPr>
          <p:spPr>
            <a:xfrm flipH="1">
              <a:off x="10470113" y="2273484"/>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5980783" y="4128982"/>
            <a:ext cx="5628140" cy="1926848"/>
            <a:chOff x="6645399" y="4634265"/>
            <a:chExt cx="5935929" cy="2032222"/>
          </a:xfrm>
        </p:grpSpPr>
        <p:sp>
          <p:nvSpPr>
            <p:cNvPr id="359" name="Text Box 10"/>
            <p:cNvSpPr txBox="1">
              <a:spLocks noChangeArrowheads="1"/>
            </p:cNvSpPr>
            <p:nvPr/>
          </p:nvSpPr>
          <p:spPr bwMode="auto">
            <a:xfrm>
              <a:off x="11480451" y="4634265"/>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400" b="1"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地址总线</a:t>
              </a:r>
              <a:endParaRPr lang="en-US" altLang="zh-CN" sz="3600" b="1" dirty="0">
                <a:solidFill>
                  <a:srgbClr val="FF9900"/>
                </a:solidFill>
                <a:latin typeface="微软雅黑" panose="020B0503020204020204" pitchFamily="34" charset="-122"/>
                <a:ea typeface="微软雅黑" panose="020B0503020204020204" pitchFamily="34" charset="-122"/>
              </a:endParaRPr>
            </a:p>
          </p:txBody>
        </p:sp>
        <p:cxnSp>
          <p:nvCxnSpPr>
            <p:cNvPr id="360" name="直接箭头连接符 359"/>
            <p:cNvCxnSpPr/>
            <p:nvPr/>
          </p:nvCxnSpPr>
          <p:spPr>
            <a:xfrm>
              <a:off x="6645399" y="5080395"/>
              <a:ext cx="5916223" cy="0"/>
            </a:xfrm>
            <a:prstGeom prst="straightConnector1">
              <a:avLst/>
            </a:pr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1" name="直接箭头连接符 360"/>
            <p:cNvCxnSpPr/>
            <p:nvPr/>
          </p:nvCxnSpPr>
          <p:spPr>
            <a:xfrm>
              <a:off x="6645399" y="5368427"/>
              <a:ext cx="5916223" cy="0"/>
            </a:xfrm>
            <a:prstGeom prst="straightConnector1">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2" name="Text Box 10"/>
            <p:cNvSpPr txBox="1">
              <a:spLocks noChangeArrowheads="1"/>
            </p:cNvSpPr>
            <p:nvPr/>
          </p:nvSpPr>
          <p:spPr bwMode="auto">
            <a:xfrm>
              <a:off x="6973133" y="5368427"/>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400"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数据总线</a:t>
              </a:r>
              <a:endParaRPr lang="en-US" altLang="zh-CN" sz="3600" b="1" dirty="0">
                <a:solidFill>
                  <a:srgbClr val="0066FF"/>
                </a:solidFill>
                <a:latin typeface="微软雅黑" panose="020B0503020204020204" pitchFamily="34" charset="-122"/>
                <a:ea typeface="微软雅黑" panose="020B0503020204020204" pitchFamily="34" charset="-122"/>
              </a:endParaRPr>
            </a:p>
          </p:txBody>
        </p:sp>
        <p:cxnSp>
          <p:nvCxnSpPr>
            <p:cNvPr id="363" name="直接连接符 362"/>
            <p:cNvCxnSpPr/>
            <p:nvPr/>
          </p:nvCxnSpPr>
          <p:spPr>
            <a:xfrm>
              <a:off x="8113107" y="5368427"/>
              <a:ext cx="0" cy="577465"/>
            </a:xfrm>
            <a:prstGeom prst="line">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4" name="直接连接符 363"/>
            <p:cNvCxnSpPr/>
            <p:nvPr/>
          </p:nvCxnSpPr>
          <p:spPr>
            <a:xfrm>
              <a:off x="11446759" y="5080395"/>
              <a:ext cx="0" cy="865497"/>
            </a:xfrm>
            <a:prstGeom prst="line">
              <a:avLst/>
            </a:prstGeom>
            <a:noFill/>
            <a:ln w="57150">
              <a:solidFill>
                <a:srgbClr val="FFC000"/>
              </a:solidFill>
              <a:rou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5" name="Rectangle 28"/>
            <p:cNvSpPr>
              <a:spLocks noChangeArrowheads="1"/>
            </p:cNvSpPr>
            <p:nvPr/>
          </p:nvSpPr>
          <p:spPr bwMode="auto">
            <a:xfrm>
              <a:off x="6838247" y="5945892"/>
              <a:ext cx="5743081" cy="720595"/>
            </a:xfrm>
            <a:prstGeom prst="rect">
              <a:avLst/>
            </a:prstGeom>
            <a:solidFill>
              <a:srgbClr val="7FC4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Segoe UI" panose="020B0502040204020203" pitchFamily="34" charset="0"/>
                </a:rPr>
                <a:t>主存</a:t>
              </a:r>
              <a:endPar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366" name="Rectangle 53"/>
          <p:cNvSpPr>
            <a:spLocks noChangeArrowheads="1"/>
          </p:cNvSpPr>
          <p:nvPr/>
        </p:nvSpPr>
        <p:spPr bwMode="auto">
          <a:xfrm>
            <a:off x="6208234" y="1580676"/>
            <a:ext cx="3398945" cy="46295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微操作控制信号生成逻辑     </a:t>
            </a:r>
            <a:r>
              <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操作控制</a:t>
            </a: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367" name="组合 366"/>
          <p:cNvGrpSpPr/>
          <p:nvPr/>
        </p:nvGrpSpPr>
        <p:grpSpPr>
          <a:xfrm>
            <a:off x="6208234" y="2486840"/>
            <a:ext cx="1043986" cy="1010745"/>
            <a:chOff x="6885289" y="2902319"/>
            <a:chExt cx="1101079" cy="1066020"/>
          </a:xfrm>
        </p:grpSpPr>
        <p:sp>
          <p:nvSpPr>
            <p:cNvPr id="368" name="Rectangle 52"/>
            <p:cNvSpPr>
              <a:spLocks noChangeArrowheads="1"/>
            </p:cNvSpPr>
            <p:nvPr/>
          </p:nvSpPr>
          <p:spPr bwMode="auto">
            <a:xfrm>
              <a:off x="6885289"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指令译码器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69" name="直接连接符 368"/>
            <p:cNvCxnSpPr>
              <a:stCxn id="368" idx="2"/>
            </p:cNvCxnSpPr>
            <p:nvPr/>
          </p:nvCxnSpPr>
          <p:spPr>
            <a:xfrm>
              <a:off x="7435829" y="3337855"/>
              <a:ext cx="1512" cy="630484"/>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grpSp>
        <p:nvGrpSpPr>
          <p:cNvPr id="370" name="组合 369"/>
          <p:cNvGrpSpPr/>
          <p:nvPr/>
        </p:nvGrpSpPr>
        <p:grpSpPr>
          <a:xfrm>
            <a:off x="6208234" y="3011848"/>
            <a:ext cx="1211302" cy="801453"/>
            <a:chOff x="6885288" y="3456038"/>
            <a:chExt cx="1277545" cy="845282"/>
          </a:xfrm>
        </p:grpSpPr>
        <p:sp>
          <p:nvSpPr>
            <p:cNvPr id="371" name="Rectangle 45"/>
            <p:cNvSpPr>
              <a:spLocks noChangeArrowheads="1"/>
            </p:cNvSpPr>
            <p:nvPr/>
          </p:nvSpPr>
          <p:spPr bwMode="auto">
            <a:xfrm>
              <a:off x="6885288" y="3865784"/>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指令寄存器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72" name="Text Box 10"/>
            <p:cNvSpPr txBox="1">
              <a:spLocks noChangeArrowheads="1"/>
            </p:cNvSpPr>
            <p:nvPr/>
          </p:nvSpPr>
          <p:spPr bwMode="auto">
            <a:xfrm>
              <a:off x="7557702" y="3456038"/>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en-US" altLang="zh-CN" sz="189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455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3" name="组合 372"/>
          <p:cNvGrpSpPr/>
          <p:nvPr/>
        </p:nvGrpSpPr>
        <p:grpSpPr>
          <a:xfrm>
            <a:off x="6321886" y="2043634"/>
            <a:ext cx="803898" cy="443206"/>
            <a:chOff x="7005156" y="2434875"/>
            <a:chExt cx="847861" cy="467444"/>
          </a:xfrm>
        </p:grpSpPr>
        <p:cxnSp>
          <p:nvCxnSpPr>
            <p:cNvPr id="374" name="直接箭头连接符 373"/>
            <p:cNvCxnSpPr/>
            <p:nvPr/>
          </p:nvCxnSpPr>
          <p:spPr>
            <a:xfrm flipV="1">
              <a:off x="700515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5" name="直接箭头连接符 374"/>
            <p:cNvCxnSpPr/>
            <p:nvPr/>
          </p:nvCxnSpPr>
          <p:spPr>
            <a:xfrm flipV="1">
              <a:off x="712627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6" name="直接箭头连接符 375"/>
            <p:cNvCxnSpPr/>
            <p:nvPr/>
          </p:nvCxnSpPr>
          <p:spPr>
            <a:xfrm flipV="1">
              <a:off x="724740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直接箭头连接符 376"/>
            <p:cNvCxnSpPr/>
            <p:nvPr/>
          </p:nvCxnSpPr>
          <p:spPr>
            <a:xfrm flipV="1">
              <a:off x="736852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8" name="直接箭头连接符 377"/>
            <p:cNvCxnSpPr/>
            <p:nvPr/>
          </p:nvCxnSpPr>
          <p:spPr>
            <a:xfrm flipV="1">
              <a:off x="748964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9" name="直接箭头连接符 378"/>
            <p:cNvCxnSpPr/>
            <p:nvPr/>
          </p:nvCxnSpPr>
          <p:spPr>
            <a:xfrm flipV="1">
              <a:off x="761077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0" name="直接箭头连接符 379"/>
            <p:cNvCxnSpPr/>
            <p:nvPr/>
          </p:nvCxnSpPr>
          <p:spPr>
            <a:xfrm flipV="1">
              <a:off x="7731894"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1" name="直接箭头连接符 380"/>
            <p:cNvCxnSpPr/>
            <p:nvPr/>
          </p:nvCxnSpPr>
          <p:spPr>
            <a:xfrm flipV="1">
              <a:off x="7853017"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7372388" y="2043634"/>
            <a:ext cx="1043986" cy="856159"/>
            <a:chOff x="8113107" y="2434875"/>
            <a:chExt cx="1101079" cy="902980"/>
          </a:xfrm>
        </p:grpSpPr>
        <p:sp>
          <p:nvSpPr>
            <p:cNvPr id="383" name="Rectangle 52"/>
            <p:cNvSpPr>
              <a:spLocks noChangeArrowheads="1"/>
            </p:cNvSpPr>
            <p:nvPr/>
          </p:nvSpPr>
          <p:spPr bwMode="auto">
            <a:xfrm>
              <a:off x="8113107"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时序产生器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84" name="直接箭头连接符 383"/>
            <p:cNvCxnSpPr/>
            <p:nvPr/>
          </p:nvCxnSpPr>
          <p:spPr>
            <a:xfrm flipV="1">
              <a:off x="824835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直接箭头连接符 384"/>
            <p:cNvCxnSpPr/>
            <p:nvPr/>
          </p:nvCxnSpPr>
          <p:spPr>
            <a:xfrm flipV="1">
              <a:off x="836947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6" name="直接箭头连接符 385"/>
            <p:cNvCxnSpPr/>
            <p:nvPr/>
          </p:nvCxnSpPr>
          <p:spPr>
            <a:xfrm flipV="1">
              <a:off x="849059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7" name="直接箭头连接符 386"/>
            <p:cNvCxnSpPr/>
            <p:nvPr/>
          </p:nvCxnSpPr>
          <p:spPr>
            <a:xfrm flipV="1">
              <a:off x="861171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p:cNvCxnSpPr/>
            <p:nvPr/>
          </p:nvCxnSpPr>
          <p:spPr>
            <a:xfrm flipV="1">
              <a:off x="873284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p:cNvCxnSpPr/>
            <p:nvPr/>
          </p:nvCxnSpPr>
          <p:spPr>
            <a:xfrm flipV="1">
              <a:off x="885396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p:cNvCxnSpPr/>
            <p:nvPr/>
          </p:nvCxnSpPr>
          <p:spPr>
            <a:xfrm flipV="1">
              <a:off x="897508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1" name="直接箭头连接符 390"/>
            <p:cNvCxnSpPr/>
            <p:nvPr/>
          </p:nvCxnSpPr>
          <p:spPr>
            <a:xfrm flipV="1">
              <a:off x="909621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2" name="组合 391"/>
          <p:cNvGrpSpPr/>
          <p:nvPr/>
        </p:nvGrpSpPr>
        <p:grpSpPr>
          <a:xfrm>
            <a:off x="8536541" y="2043634"/>
            <a:ext cx="1043986" cy="856159"/>
            <a:chOff x="9340925" y="2434875"/>
            <a:chExt cx="1101079" cy="902980"/>
          </a:xfrm>
        </p:grpSpPr>
        <p:sp>
          <p:nvSpPr>
            <p:cNvPr id="393" name="Rectangle 52"/>
            <p:cNvSpPr>
              <a:spLocks noChangeArrowheads="1"/>
            </p:cNvSpPr>
            <p:nvPr/>
          </p:nvSpPr>
          <p:spPr bwMode="auto">
            <a:xfrm>
              <a:off x="9340925" y="2902319"/>
              <a:ext cx="1101079" cy="435536"/>
            </a:xfrm>
            <a:prstGeom prst="rect">
              <a:avLst/>
            </a:prstGeom>
            <a:solidFill>
              <a:srgbClr val="7030A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中断逻辑</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94" name="直接箭头连接符 393"/>
            <p:cNvCxnSpPr/>
            <p:nvPr/>
          </p:nvCxnSpPr>
          <p:spPr>
            <a:xfrm flipV="1">
              <a:off x="973379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985491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997603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1009715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8" name="组合 397"/>
          <p:cNvGrpSpPr/>
          <p:nvPr/>
        </p:nvGrpSpPr>
        <p:grpSpPr>
          <a:xfrm>
            <a:off x="8536540" y="3011249"/>
            <a:ext cx="1043987" cy="794234"/>
            <a:chOff x="9340924" y="3455405"/>
            <a:chExt cx="1101080" cy="837669"/>
          </a:xfrm>
        </p:grpSpPr>
        <p:sp>
          <p:nvSpPr>
            <p:cNvPr id="399" name="Text Box 10"/>
            <p:cNvSpPr txBox="1">
              <a:spLocks noChangeArrowheads="1"/>
            </p:cNvSpPr>
            <p:nvPr/>
          </p:nvSpPr>
          <p:spPr bwMode="auto">
            <a:xfrm>
              <a:off x="9603510" y="3455405"/>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en-US" altLang="zh-CN" sz="189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455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Rectangle 45"/>
            <p:cNvSpPr>
              <a:spLocks noChangeArrowheads="1"/>
            </p:cNvSpPr>
            <p:nvPr/>
          </p:nvSpPr>
          <p:spPr bwMode="auto">
            <a:xfrm>
              <a:off x="9340924" y="3857538"/>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程序计数器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01" name="组合 400"/>
          <p:cNvGrpSpPr/>
          <p:nvPr/>
        </p:nvGrpSpPr>
        <p:grpSpPr>
          <a:xfrm>
            <a:off x="6321886" y="1310858"/>
            <a:ext cx="3198317" cy="276803"/>
            <a:chOff x="7005156" y="1662024"/>
            <a:chExt cx="3373225" cy="291941"/>
          </a:xfrm>
        </p:grpSpPr>
        <p:cxnSp>
          <p:nvCxnSpPr>
            <p:cNvPr id="402" name="直接箭头连接符 401"/>
            <p:cNvCxnSpPr/>
            <p:nvPr/>
          </p:nvCxnSpPr>
          <p:spPr>
            <a:xfrm flipV="1">
              <a:off x="700515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直接箭头连接符 402"/>
            <p:cNvCxnSpPr/>
            <p:nvPr/>
          </p:nvCxnSpPr>
          <p:spPr>
            <a:xfrm flipV="1">
              <a:off x="714008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直接箭头连接符 403"/>
            <p:cNvCxnSpPr/>
            <p:nvPr/>
          </p:nvCxnSpPr>
          <p:spPr>
            <a:xfrm flipV="1">
              <a:off x="727501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740994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754487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767980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781473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794965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808458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821951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916402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929894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943387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直接箭头连接符 414"/>
            <p:cNvCxnSpPr/>
            <p:nvPr/>
          </p:nvCxnSpPr>
          <p:spPr>
            <a:xfrm flipV="1">
              <a:off x="956880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直接箭头连接符 415"/>
            <p:cNvCxnSpPr/>
            <p:nvPr/>
          </p:nvCxnSpPr>
          <p:spPr>
            <a:xfrm flipV="1">
              <a:off x="970373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7" name="直接箭头连接符 416"/>
            <p:cNvCxnSpPr/>
            <p:nvPr/>
          </p:nvCxnSpPr>
          <p:spPr>
            <a:xfrm flipV="1">
              <a:off x="983866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8" name="直接箭头连接符 417"/>
            <p:cNvCxnSpPr/>
            <p:nvPr/>
          </p:nvCxnSpPr>
          <p:spPr>
            <a:xfrm flipV="1">
              <a:off x="997359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9" name="直接箭头连接符 418"/>
            <p:cNvCxnSpPr/>
            <p:nvPr/>
          </p:nvCxnSpPr>
          <p:spPr>
            <a:xfrm flipV="1">
              <a:off x="1010852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24345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37838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7" name="TextBox 24"/>
          <p:cNvSpPr txBox="1"/>
          <p:nvPr/>
        </p:nvSpPr>
        <p:spPr>
          <a:xfrm>
            <a:off x="626814" y="956467"/>
            <a:ext cx="5131461" cy="5146089"/>
          </a:xfrm>
          <a:prstGeom prst="rect">
            <a:avLst/>
          </a:prstGeom>
          <a:noFill/>
        </p:spPr>
        <p:txBody>
          <a:bodyPr wrap="square" rtlCol="0">
            <a:spAutoFit/>
          </a:bodyPr>
          <a:lstStyle/>
          <a:p>
            <a:pPr marL="325120" indent="-325120" defTabSz="866775" fontAlgn="base">
              <a:lnSpc>
                <a:spcPct val="150000"/>
              </a:lnSpc>
              <a:spcBef>
                <a:spcPts val="570"/>
              </a:spcBef>
              <a:spcAft>
                <a:spcPts val="570"/>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运算器    数据加工</a:t>
            </a:r>
            <a:endPar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defTabSz="866775" fontAlgn="base">
              <a:lnSpc>
                <a:spcPct val="150000"/>
              </a:lnSpc>
              <a:spcBef>
                <a:spcPts val="570"/>
              </a:spcBef>
              <a:spcAft>
                <a:spcPts val="570"/>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控制器    程序执行</a:t>
            </a:r>
            <a:r>
              <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指令执行</a:t>
            </a:r>
            <a:endPar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defTabSz="866775" fontAlgn="base">
              <a:lnSpc>
                <a:spcPct val="150000"/>
              </a:lnSpc>
              <a:spcBef>
                <a:spcPts val="570"/>
              </a:spcBef>
              <a:spcAft>
                <a:spcPts val="570"/>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取指令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145" lvl="2" indent="-325120" defTabSz="866775" fontAlgn="base">
              <a:lnSpc>
                <a:spcPct val="150000"/>
              </a:lnSpc>
              <a:spcBef>
                <a:spcPts val="570"/>
              </a:spcBef>
              <a:spcAft>
                <a:spcPts val="570"/>
              </a:spcAft>
              <a:buFont typeface="Wingdings" panose="05000000000000000000" pitchFamily="2" charset="2"/>
              <a:buChar char="u"/>
            </a:pPr>
            <a:r>
              <a:rPr lang="en-US" altLang="zh-CN"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IR</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defTabSz="866775" fontAlgn="base">
              <a:lnSpc>
                <a:spcPct val="150000"/>
              </a:lnSpc>
              <a:spcBef>
                <a:spcPts val="570"/>
              </a:spcBef>
              <a:spcAft>
                <a:spcPts val="570"/>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执行指令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145" lvl="2" indent="-325120" defTabSz="866775" fontAlgn="base">
              <a:lnSpc>
                <a:spcPct val="150000"/>
              </a:lnSpc>
              <a:spcBef>
                <a:spcPts val="570"/>
              </a:spcBef>
              <a:spcAft>
                <a:spcPts val="570"/>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指令字→控制信号序列</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1541145" lvl="2" indent="-325120" defTabSz="866775" fontAlgn="base">
              <a:lnSpc>
                <a:spcPct val="150000"/>
              </a:lnSpc>
              <a:spcBef>
                <a:spcPts val="570"/>
              </a:spcBef>
              <a:spcAft>
                <a:spcPts val="570"/>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信号序列→</a:t>
            </a:r>
            <a:r>
              <a:rPr lang="zh-CN" altLang="en-US"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数据通路</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8" name="任意多边形 427"/>
          <p:cNvSpPr/>
          <p:nvPr/>
        </p:nvSpPr>
        <p:spPr>
          <a:xfrm>
            <a:off x="9427301" y="3815684"/>
            <a:ext cx="903111" cy="421452"/>
          </a:xfrm>
          <a:custGeom>
            <a:avLst/>
            <a:gdLst>
              <a:gd name="connsiteX0" fmla="*/ 0 w 952500"/>
              <a:gd name="connsiteY0" fmla="*/ 0 h 444500"/>
              <a:gd name="connsiteX1" fmla="*/ 0 w 952500"/>
              <a:gd name="connsiteY1" fmla="*/ 444500 h 444500"/>
              <a:gd name="connsiteX2" fmla="*/ 952500 w 952500"/>
              <a:gd name="connsiteY2" fmla="*/ 444500 h 444500"/>
              <a:gd name="connsiteX3" fmla="*/ 952500 w 952500"/>
              <a:gd name="connsiteY3" fmla="*/ 152400 h 444500"/>
            </a:gdLst>
            <a:ahLst/>
            <a:cxnLst>
              <a:cxn ang="0">
                <a:pos x="connsiteX0" y="connsiteY0"/>
              </a:cxn>
              <a:cxn ang="0">
                <a:pos x="connsiteX1" y="connsiteY1"/>
              </a:cxn>
              <a:cxn ang="0">
                <a:pos x="connsiteX2" y="connsiteY2"/>
              </a:cxn>
              <a:cxn ang="0">
                <a:pos x="connsiteX3" y="connsiteY3"/>
              </a:cxn>
            </a:cxnLst>
            <a:rect l="l" t="t" r="r" b="b"/>
            <a:pathLst>
              <a:path w="952500" h="444500">
                <a:moveTo>
                  <a:pt x="0" y="0"/>
                </a:moveTo>
                <a:lnTo>
                  <a:pt x="0" y="444500"/>
                </a:lnTo>
                <a:lnTo>
                  <a:pt x="952500" y="444500"/>
                </a:lnTo>
                <a:lnTo>
                  <a:pt x="952500" y="152400"/>
                </a:lnTo>
              </a:path>
            </a:pathLst>
          </a:cu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rtlCol="0" anchor="ctr"/>
          <a:lstStyle/>
          <a:p>
            <a:pPr algn="ctr" defTabSz="866775" fontAlgn="base">
              <a:spcBef>
                <a:spcPct val="0"/>
              </a:spcBef>
              <a:spcAft>
                <a:spcPct val="0"/>
              </a:spcAft>
            </a:pPr>
            <a:endParaRPr lang="zh-CN" altLang="en-US" sz="1705">
              <a:solidFill>
                <a:prstClr val="black"/>
              </a:solidFill>
              <a:latin typeface="Calibri" panose="020F0502020204030204" pitchFamily="34" charset="0"/>
              <a:ea typeface="宋体" panose="02010600030101010101" pitchFamily="2" charset="-122"/>
            </a:endParaRPr>
          </a:p>
        </p:txBody>
      </p:sp>
      <p:sp>
        <p:nvSpPr>
          <p:cNvPr id="429" name="圆角矩形 428"/>
          <p:cNvSpPr/>
          <p:nvPr/>
        </p:nvSpPr>
        <p:spPr bwMode="auto">
          <a:xfrm>
            <a:off x="1806765" y="3188139"/>
            <a:ext cx="3673043" cy="682743"/>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defTabSz="866775" fontAlgn="base">
              <a:spcBef>
                <a:spcPct val="0"/>
              </a:spcBef>
              <a:spcAft>
                <a:spcPct val="0"/>
              </a:spcAft>
            </a:pPr>
            <a:endParaRPr lang="zh-CN" altLang="en-US" sz="2600">
              <a:solidFill>
                <a:srgbClr val="E7E6E6">
                  <a:lumMod val="75000"/>
                </a:srgbClr>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animEffect transition="in" filter="wipe(left)">
                                      <p:cBhvr>
                                        <p:cTn id="7" dur="500"/>
                                        <p:tgtEl>
                                          <p:spTgt spid="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2000" fill="hold" nodeType="clickEffect">
                                  <p:stCondLst>
                                    <p:cond delay="0"/>
                                  </p:stCondLst>
                                  <p:childTnLst>
                                    <p:set>
                                      <p:cBhvr>
                                        <p:cTn id="11" dur="1" fill="hold">
                                          <p:stCondLst>
                                            <p:cond delay="0"/>
                                          </p:stCondLst>
                                        </p:cTn>
                                        <p:tgtEl>
                                          <p:spTgt spid="344"/>
                                        </p:tgtEl>
                                        <p:attrNameLst>
                                          <p:attrName>style.visibility</p:attrName>
                                        </p:attrNameLst>
                                      </p:cBhvr>
                                      <p:to>
                                        <p:strVal val="visible"/>
                                      </p:to>
                                    </p:set>
                                    <p:animEffect transition="in" filter="wipe(up)">
                                      <p:cBhvr>
                                        <p:cTn id="12" dur="1000"/>
                                        <p:tgtEl>
                                          <p:spTgt spid="3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7">
                                            <p:txEl>
                                              <p:pRg st="1" end="1"/>
                                            </p:txEl>
                                          </p:spTgt>
                                        </p:tgtEl>
                                        <p:attrNameLst>
                                          <p:attrName>style.visibility</p:attrName>
                                        </p:attrNameLst>
                                      </p:cBhvr>
                                      <p:to>
                                        <p:strVal val="visible"/>
                                      </p:to>
                                    </p:set>
                                    <p:animEffect transition="in" filter="wipe(left)">
                                      <p:cBhvr>
                                        <p:cTn id="17" dur="500"/>
                                        <p:tgtEl>
                                          <p:spTgt spid="4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7">
                                            <p:txEl>
                                              <p:pRg st="2" end="2"/>
                                            </p:txEl>
                                          </p:spTgt>
                                        </p:tgtEl>
                                        <p:attrNameLst>
                                          <p:attrName>style.visibility</p:attrName>
                                        </p:attrNameLst>
                                      </p:cBhvr>
                                      <p:to>
                                        <p:strVal val="visible"/>
                                      </p:to>
                                    </p:set>
                                    <p:animEffect transition="in" filter="wipe(left)">
                                      <p:cBhvr>
                                        <p:cTn id="22" dur="500"/>
                                        <p:tgtEl>
                                          <p:spTgt spid="427">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27">
                                            <p:txEl>
                                              <p:pRg st="3" end="3"/>
                                            </p:txEl>
                                          </p:spTgt>
                                        </p:tgtEl>
                                        <p:attrNameLst>
                                          <p:attrName>style.visibility</p:attrName>
                                        </p:attrNameLst>
                                      </p:cBhvr>
                                      <p:to>
                                        <p:strVal val="visible"/>
                                      </p:to>
                                    </p:set>
                                    <p:animEffect transition="in" filter="wipe(left)">
                                      <p:cBhvr>
                                        <p:cTn id="25" dur="500"/>
                                        <p:tgtEl>
                                          <p:spTgt spid="427">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29"/>
                                        </p:tgtEl>
                                        <p:attrNameLst>
                                          <p:attrName>style.visibility</p:attrName>
                                        </p:attrNameLst>
                                      </p:cBhvr>
                                      <p:to>
                                        <p:strVal val="visible"/>
                                      </p:to>
                                    </p:set>
                                    <p:animEffect transition="in" filter="wipe(left)">
                                      <p:cBhvr>
                                        <p:cTn id="29" dur="500"/>
                                        <p:tgtEl>
                                          <p:spTgt spid="4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8"/>
                                        </p:tgtEl>
                                        <p:attrNameLst>
                                          <p:attrName>style.visibility</p:attrName>
                                        </p:attrNameLst>
                                      </p:cBhvr>
                                      <p:to>
                                        <p:strVal val="visible"/>
                                      </p:to>
                                    </p:set>
                                    <p:animEffect transition="in" filter="wipe(left)">
                                      <p:cBhvr>
                                        <p:cTn id="34" dur="500"/>
                                        <p:tgtEl>
                                          <p:spTgt spid="39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70"/>
                                        </p:tgtEl>
                                        <p:attrNameLst>
                                          <p:attrName>style.visibility</p:attrName>
                                        </p:attrNameLst>
                                      </p:cBhvr>
                                      <p:to>
                                        <p:strVal val="visible"/>
                                      </p:to>
                                    </p:set>
                                    <p:animEffect transition="in" filter="wipe(left)">
                                      <p:cBhvr>
                                        <p:cTn id="38" dur="500"/>
                                        <p:tgtEl>
                                          <p:spTgt spid="370"/>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58"/>
                                        </p:tgtEl>
                                        <p:attrNameLst>
                                          <p:attrName>style.visibility</p:attrName>
                                        </p:attrNameLst>
                                      </p:cBhvr>
                                      <p:to>
                                        <p:strVal val="visible"/>
                                      </p:to>
                                    </p:set>
                                    <p:animEffect transition="in" filter="wipe(left)">
                                      <p:cBhvr>
                                        <p:cTn id="42" dur="500"/>
                                        <p:tgtEl>
                                          <p:spTgt spid="358"/>
                                        </p:tgtEl>
                                      </p:cBhvr>
                                    </p:animEffect>
                                  </p:childTnLst>
                                </p:cTn>
                              </p:par>
                              <p:par>
                                <p:cTn id="43" presetID="22" presetClass="entr" presetSubtype="1" repeatCount="2000" fill="hold" grpId="0" nodeType="withEffect">
                                  <p:stCondLst>
                                    <p:cond delay="0"/>
                                  </p:stCondLst>
                                  <p:childTnLst>
                                    <p:set>
                                      <p:cBhvr>
                                        <p:cTn id="44" dur="1" fill="hold">
                                          <p:stCondLst>
                                            <p:cond delay="0"/>
                                          </p:stCondLst>
                                        </p:cTn>
                                        <p:tgtEl>
                                          <p:spTgt spid="353"/>
                                        </p:tgtEl>
                                        <p:attrNameLst>
                                          <p:attrName>style.visibility</p:attrName>
                                        </p:attrNameLst>
                                      </p:cBhvr>
                                      <p:to>
                                        <p:strVal val="visible"/>
                                      </p:to>
                                    </p:set>
                                    <p:animEffect transition="in" filter="wipe(up)">
                                      <p:cBhvr>
                                        <p:cTn id="45" dur="1000"/>
                                        <p:tgtEl>
                                          <p:spTgt spid="353"/>
                                        </p:tgtEl>
                                      </p:cBhvr>
                                    </p:animEffect>
                                  </p:childTnLst>
                                </p:cTn>
                              </p:par>
                            </p:childTnLst>
                          </p:cTn>
                        </p:par>
                        <p:par>
                          <p:cTn id="46" fill="hold">
                            <p:stCondLst>
                              <p:cond delay="1500"/>
                            </p:stCondLst>
                            <p:childTnLst>
                              <p:par>
                                <p:cTn id="47" presetID="22" presetClass="entr" presetSubtype="4" repeatCount="2000" fill="hold" nodeType="afterEffect">
                                  <p:stCondLst>
                                    <p:cond delay="0"/>
                                  </p:stCondLst>
                                  <p:childTnLst>
                                    <p:set>
                                      <p:cBhvr>
                                        <p:cTn id="48" dur="1" fill="hold">
                                          <p:stCondLst>
                                            <p:cond delay="0"/>
                                          </p:stCondLst>
                                        </p:cTn>
                                        <p:tgtEl>
                                          <p:spTgt spid="354"/>
                                        </p:tgtEl>
                                        <p:attrNameLst>
                                          <p:attrName>style.visibility</p:attrName>
                                        </p:attrNameLst>
                                      </p:cBhvr>
                                      <p:to>
                                        <p:strVal val="visible"/>
                                      </p:to>
                                    </p:set>
                                    <p:animEffect transition="in" filter="wipe(down)">
                                      <p:cBhvr>
                                        <p:cTn id="49" dur="10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27">
                                            <p:txEl>
                                              <p:pRg st="4" end="4"/>
                                            </p:txEl>
                                          </p:spTgt>
                                        </p:tgtEl>
                                        <p:attrNameLst>
                                          <p:attrName>style.visibility</p:attrName>
                                        </p:attrNameLst>
                                      </p:cBhvr>
                                      <p:to>
                                        <p:strVal val="visible"/>
                                      </p:to>
                                    </p:set>
                                    <p:animEffect transition="in" filter="wipe(left)">
                                      <p:cBhvr>
                                        <p:cTn id="54" dur="500"/>
                                        <p:tgtEl>
                                          <p:spTgt spid="427">
                                            <p:txEl>
                                              <p:pRg st="4" end="4"/>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427">
                                            <p:txEl>
                                              <p:pRg st="5" end="5"/>
                                            </p:txEl>
                                          </p:spTgt>
                                        </p:tgtEl>
                                        <p:attrNameLst>
                                          <p:attrName>style.visibility</p:attrName>
                                        </p:attrNameLst>
                                      </p:cBhvr>
                                      <p:to>
                                        <p:strVal val="visible"/>
                                      </p:to>
                                    </p:set>
                                    <p:animEffect transition="in" filter="wipe(left)">
                                      <p:cBhvr>
                                        <p:cTn id="57" dur="500"/>
                                        <p:tgtEl>
                                          <p:spTgt spid="427">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2000" fill="hold" nodeType="clickEffect">
                                  <p:stCondLst>
                                    <p:cond delay="0"/>
                                  </p:stCondLst>
                                  <p:childTnLst>
                                    <p:set>
                                      <p:cBhvr>
                                        <p:cTn id="61" dur="1" fill="hold">
                                          <p:stCondLst>
                                            <p:cond delay="0"/>
                                          </p:stCondLst>
                                        </p:cTn>
                                        <p:tgtEl>
                                          <p:spTgt spid="367"/>
                                        </p:tgtEl>
                                        <p:attrNameLst>
                                          <p:attrName>style.visibility</p:attrName>
                                        </p:attrNameLst>
                                      </p:cBhvr>
                                      <p:to>
                                        <p:strVal val="visible"/>
                                      </p:to>
                                    </p:set>
                                    <p:animEffect transition="in" filter="wipe(down)">
                                      <p:cBhvr>
                                        <p:cTn id="62" dur="1000"/>
                                        <p:tgtEl>
                                          <p:spTgt spid="367"/>
                                        </p:tgtEl>
                                      </p:cBhvr>
                                    </p:animEffect>
                                  </p:childTnLst>
                                </p:cTn>
                              </p:par>
                            </p:childTnLst>
                          </p:cTn>
                        </p:par>
                        <p:par>
                          <p:cTn id="63" fill="hold">
                            <p:stCondLst>
                              <p:cond delay="1000"/>
                            </p:stCondLst>
                            <p:childTnLst>
                              <p:par>
                                <p:cTn id="64" presetID="22" presetClass="entr" presetSubtype="4" repeatCount="2000" fill="hold" nodeType="afterEffect">
                                  <p:stCondLst>
                                    <p:cond delay="0"/>
                                  </p:stCondLst>
                                  <p:childTnLst>
                                    <p:set>
                                      <p:cBhvr>
                                        <p:cTn id="65" dur="1" fill="hold">
                                          <p:stCondLst>
                                            <p:cond delay="0"/>
                                          </p:stCondLst>
                                        </p:cTn>
                                        <p:tgtEl>
                                          <p:spTgt spid="373"/>
                                        </p:tgtEl>
                                        <p:attrNameLst>
                                          <p:attrName>style.visibility</p:attrName>
                                        </p:attrNameLst>
                                      </p:cBhvr>
                                      <p:to>
                                        <p:strVal val="visible"/>
                                      </p:to>
                                    </p:set>
                                    <p:animEffect transition="in" filter="wipe(down)">
                                      <p:cBhvr>
                                        <p:cTn id="66" dur="1000"/>
                                        <p:tgtEl>
                                          <p:spTgt spid="373"/>
                                        </p:tgtEl>
                                      </p:cBhvr>
                                    </p:animEffect>
                                  </p:childTnLst>
                                </p:cTn>
                              </p:par>
                            </p:childTnLst>
                          </p:cTn>
                        </p:par>
                        <p:par>
                          <p:cTn id="67" fill="hold">
                            <p:stCondLst>
                              <p:cond delay="2000"/>
                            </p:stCondLst>
                            <p:childTnLst>
                              <p:par>
                                <p:cTn id="68" presetID="22" presetClass="entr" presetSubtype="4" repeatCount="2000" fill="hold" grpId="0" nodeType="afterEffect">
                                  <p:stCondLst>
                                    <p:cond delay="0"/>
                                  </p:stCondLst>
                                  <p:childTnLst>
                                    <p:set>
                                      <p:cBhvr>
                                        <p:cTn id="69" dur="1" fill="hold">
                                          <p:stCondLst>
                                            <p:cond delay="0"/>
                                          </p:stCondLst>
                                        </p:cTn>
                                        <p:tgtEl>
                                          <p:spTgt spid="366"/>
                                        </p:tgtEl>
                                        <p:attrNameLst>
                                          <p:attrName>style.visibility</p:attrName>
                                        </p:attrNameLst>
                                      </p:cBhvr>
                                      <p:to>
                                        <p:strVal val="visible"/>
                                      </p:to>
                                    </p:set>
                                    <p:animEffect transition="in" filter="wipe(down)">
                                      <p:cBhvr>
                                        <p:cTn id="70" dur="1000"/>
                                        <p:tgtEl>
                                          <p:spTgt spid="36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repeatCount="2000" fill="hold" nodeType="clickEffect">
                                  <p:stCondLst>
                                    <p:cond delay="0"/>
                                  </p:stCondLst>
                                  <p:childTnLst>
                                    <p:set>
                                      <p:cBhvr>
                                        <p:cTn id="74" dur="1" fill="hold">
                                          <p:stCondLst>
                                            <p:cond delay="0"/>
                                          </p:stCondLst>
                                        </p:cTn>
                                        <p:tgtEl>
                                          <p:spTgt spid="382"/>
                                        </p:tgtEl>
                                        <p:attrNameLst>
                                          <p:attrName>style.visibility</p:attrName>
                                        </p:attrNameLst>
                                      </p:cBhvr>
                                      <p:to>
                                        <p:strVal val="visible"/>
                                      </p:to>
                                    </p:set>
                                    <p:animEffect transition="in" filter="wipe(down)">
                                      <p:cBhvr>
                                        <p:cTn id="75" dur="1000"/>
                                        <p:tgtEl>
                                          <p:spTgt spid="382"/>
                                        </p:tgtEl>
                                      </p:cBhvr>
                                    </p:animEffect>
                                  </p:childTnLst>
                                </p:cTn>
                              </p:par>
                              <p:par>
                                <p:cTn id="76" presetID="22" presetClass="entr" presetSubtype="2" repeatCount="3000" fill="hold" nodeType="withEffect">
                                  <p:stCondLst>
                                    <p:cond delay="0"/>
                                  </p:stCondLst>
                                  <p:childTnLst>
                                    <p:set>
                                      <p:cBhvr>
                                        <p:cTn id="77" dur="1" fill="hold">
                                          <p:stCondLst>
                                            <p:cond delay="0"/>
                                          </p:stCondLst>
                                        </p:cTn>
                                        <p:tgtEl>
                                          <p:spTgt spid="355"/>
                                        </p:tgtEl>
                                        <p:attrNameLst>
                                          <p:attrName>style.visibility</p:attrName>
                                        </p:attrNameLst>
                                      </p:cBhvr>
                                      <p:to>
                                        <p:strVal val="visible"/>
                                      </p:to>
                                    </p:set>
                                    <p:animEffect transition="in" filter="wipe(right)">
                                      <p:cBhvr>
                                        <p:cTn id="78" dur="1000"/>
                                        <p:tgtEl>
                                          <p:spTgt spid="35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2000" fill="hold" nodeType="clickEffect">
                                  <p:stCondLst>
                                    <p:cond delay="0"/>
                                  </p:stCondLst>
                                  <p:childTnLst>
                                    <p:set>
                                      <p:cBhvr>
                                        <p:cTn id="82" dur="1" fill="hold">
                                          <p:stCondLst>
                                            <p:cond delay="0"/>
                                          </p:stCondLst>
                                        </p:cTn>
                                        <p:tgtEl>
                                          <p:spTgt spid="401"/>
                                        </p:tgtEl>
                                        <p:attrNameLst>
                                          <p:attrName>style.visibility</p:attrName>
                                        </p:attrNameLst>
                                      </p:cBhvr>
                                      <p:to>
                                        <p:strVal val="visible"/>
                                      </p:to>
                                    </p:set>
                                    <p:animEffect transition="in" filter="wipe(down)">
                                      <p:cBhvr>
                                        <p:cTn id="83" dur="1000"/>
                                        <p:tgtEl>
                                          <p:spTgt spid="40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repeatCount="2000" fill="hold" nodeType="clickEffect">
                                  <p:stCondLst>
                                    <p:cond delay="0"/>
                                  </p:stCondLst>
                                  <p:childTnLst>
                                    <p:set>
                                      <p:cBhvr>
                                        <p:cTn id="87" dur="1" fill="hold">
                                          <p:stCondLst>
                                            <p:cond delay="0"/>
                                          </p:stCondLst>
                                        </p:cTn>
                                        <p:tgtEl>
                                          <p:spTgt spid="350"/>
                                        </p:tgtEl>
                                        <p:attrNameLst>
                                          <p:attrName>style.visibility</p:attrName>
                                        </p:attrNameLst>
                                      </p:cBhvr>
                                      <p:to>
                                        <p:strVal val="visible"/>
                                      </p:to>
                                    </p:set>
                                    <p:animEffect transition="in" filter="wipe(up)">
                                      <p:cBhvr>
                                        <p:cTn id="88" dur="1000"/>
                                        <p:tgtEl>
                                          <p:spTgt spid="350"/>
                                        </p:tgtEl>
                                      </p:cBhvr>
                                    </p:animEffect>
                                  </p:childTnLst>
                                </p:cTn>
                              </p:par>
                            </p:childTnLst>
                          </p:cTn>
                        </p:par>
                        <p:par>
                          <p:cTn id="89" fill="hold">
                            <p:stCondLst>
                              <p:cond delay="1000"/>
                            </p:stCondLst>
                            <p:childTnLst>
                              <p:par>
                                <p:cTn id="90" presetID="22" presetClass="entr" presetSubtype="4" repeatCount="2000" fill="hold" grpId="0" nodeType="afterEffect">
                                  <p:stCondLst>
                                    <p:cond delay="0"/>
                                  </p:stCondLst>
                                  <p:childTnLst>
                                    <p:set>
                                      <p:cBhvr>
                                        <p:cTn id="91" dur="1" fill="hold">
                                          <p:stCondLst>
                                            <p:cond delay="0"/>
                                          </p:stCondLst>
                                        </p:cTn>
                                        <p:tgtEl>
                                          <p:spTgt spid="428"/>
                                        </p:tgtEl>
                                        <p:attrNameLst>
                                          <p:attrName>style.visibility</p:attrName>
                                        </p:attrNameLst>
                                      </p:cBhvr>
                                      <p:to>
                                        <p:strVal val="visible"/>
                                      </p:to>
                                    </p:set>
                                    <p:animEffect transition="in" filter="wipe(down)">
                                      <p:cBhvr>
                                        <p:cTn id="92" dur="1000"/>
                                        <p:tgtEl>
                                          <p:spTgt spid="42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427">
                                            <p:txEl>
                                              <p:pRg st="6" end="6"/>
                                            </p:txEl>
                                          </p:spTgt>
                                        </p:tgtEl>
                                        <p:attrNameLst>
                                          <p:attrName>style.visibility</p:attrName>
                                        </p:attrNameLst>
                                      </p:cBhvr>
                                      <p:to>
                                        <p:strVal val="visible"/>
                                      </p:to>
                                    </p:set>
                                    <p:animEffect transition="in" filter="wipe(down)">
                                      <p:cBhvr>
                                        <p:cTn id="97" dur="500"/>
                                        <p:tgtEl>
                                          <p:spTgt spid="427">
                                            <p:txEl>
                                              <p:pRg st="6"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repeatCount="2000" fill="hold" nodeType="clickEffect">
                                  <p:stCondLst>
                                    <p:cond delay="0"/>
                                  </p:stCondLst>
                                  <p:childTnLst>
                                    <p:set>
                                      <p:cBhvr>
                                        <p:cTn id="101" dur="1" fill="hold">
                                          <p:stCondLst>
                                            <p:cond delay="0"/>
                                          </p:stCondLst>
                                        </p:cTn>
                                        <p:tgtEl>
                                          <p:spTgt spid="392"/>
                                        </p:tgtEl>
                                        <p:attrNameLst>
                                          <p:attrName>style.visibility</p:attrName>
                                        </p:attrNameLst>
                                      </p:cBhvr>
                                      <p:to>
                                        <p:strVal val="visible"/>
                                      </p:to>
                                    </p:set>
                                    <p:animEffect transition="in" filter="wipe(down)">
                                      <p:cBhvr>
                                        <p:cTn id="102"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P spid="366" grpId="0" animBg="1"/>
      <p:bldP spid="428" grpId="0" animBg="1"/>
      <p:bldP spid="4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列出所有指令的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明确三级时序的机器周期数，节拍数</a:t>
            </a:r>
            <a:endParaRPr lang="zh-CN" altLang="en-US"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构建时序发生器状态机，实现时序发生器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stretch>
            <a:fillRect/>
          </a:stretch>
        </p:blipFill>
        <p:spPr>
          <a:xfrm>
            <a:off x="5038888" y="3104941"/>
            <a:ext cx="7153112" cy="33963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left)">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left)">
                                      <p:cBhvr>
                                        <p:cTn id="5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变长指令周期时序发生器设计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指令译码信号</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现代时序硬布线控制器_0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661900" y="4286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87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9019468" y="221607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3"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b="-1250"/>
                </a:stretch>
              </a:blipFill>
              <a:effectLst/>
            </p:spPr>
            <p:txBody>
              <a:bodyPr/>
              <a:lstStyle/>
              <a:p>
                <a:r>
                  <a:rPr lang="zh-CN" altLang="en-US">
                    <a:noFill/>
                  </a:rPr>
                  <a:t> </a:t>
                </a:r>
                <a:endParaRPr lang="zh-CN" altLang="en-US">
                  <a:noFill/>
                </a:endParaRP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400">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endParaRPr lang="zh-CN" altLang="en-US" dirty="0">
              <a:solidFill>
                <a:schemeClr val="tx1"/>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列出所有指令的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endParaRPr lang="zh-CN" altLang="en-US"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724963" y="1354687"/>
            <a:ext cx="6224151"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23253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644320" y="1544094"/>
            <a:ext cx="5242379" cy="3725684"/>
            <a:chOff x="3530218" y="1456201"/>
            <a:chExt cx="6607156" cy="4695611"/>
          </a:xfrm>
        </p:grpSpPr>
        <p:sp>
          <p:nvSpPr>
            <p:cNvPr id="7" name="Rectangle 5"/>
            <p:cNvSpPr>
              <a:spLocks noChangeArrowheads="1"/>
            </p:cNvSpPr>
            <p:nvPr/>
          </p:nvSpPr>
          <p:spPr bwMode="auto">
            <a:xfrm>
              <a:off x="6149714" y="5284478"/>
              <a:ext cx="2581654" cy="76132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时序发生器</a:t>
              </a:r>
              <a:endParaRPr lang="zh-CN" altLang="en-US" sz="170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6"/>
            <p:cNvSpPr>
              <a:spLocks noChangeArrowheads="1"/>
            </p:cNvSpPr>
            <p:nvPr/>
          </p:nvSpPr>
          <p:spPr bwMode="auto">
            <a:xfrm>
              <a:off x="6333455" y="1456201"/>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3534013" y="3306894"/>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Rectangle 9"/>
            <p:cNvSpPr>
              <a:spLocks noChangeArrowheads="1"/>
            </p:cNvSpPr>
            <p:nvPr/>
          </p:nvSpPr>
          <p:spPr bwMode="auto">
            <a:xfrm>
              <a:off x="3530218"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 name="Rectangle 10"/>
            <p:cNvSpPr>
              <a:spLocks noChangeArrowheads="1"/>
            </p:cNvSpPr>
            <p:nvPr/>
          </p:nvSpPr>
          <p:spPr bwMode="auto">
            <a:xfrm>
              <a:off x="4241221" y="2526435"/>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latin typeface="微软雅黑" panose="020B0503020204020204" pitchFamily="34" charset="-122"/>
                  <a:ea typeface="微软雅黑" panose="020B0503020204020204" pitchFamily="34" charset="-122"/>
                </a:rPr>
                <a:t>反馈信号</a:t>
              </a:r>
              <a:endParaRPr lang="zh-CN" altLang="en-US" sz="1325" b="1" dirty="0">
                <a:latin typeface="微软雅黑" panose="020B0503020204020204" pitchFamily="34" charset="-122"/>
                <a:ea typeface="微软雅黑" panose="020B0503020204020204" pitchFamily="34" charset="-122"/>
              </a:endParaRPr>
            </a:p>
          </p:txBody>
        </p:sp>
        <p:grpSp>
          <p:nvGrpSpPr>
            <p:cNvPr id="12" name="Group 11"/>
            <p:cNvGrpSpPr/>
            <p:nvPr/>
          </p:nvGrpSpPr>
          <p:grpSpPr bwMode="auto">
            <a:xfrm>
              <a:off x="6305417" y="1869059"/>
              <a:ext cx="2122917" cy="455389"/>
              <a:chOff x="2746" y="1207"/>
              <a:chExt cx="1268" cy="409"/>
            </a:xfrm>
          </p:grpSpPr>
          <p:grpSp>
            <p:nvGrpSpPr>
              <p:cNvPr id="70" name="Group 12"/>
              <p:cNvGrpSpPr/>
              <p:nvPr/>
            </p:nvGrpSpPr>
            <p:grpSpPr bwMode="auto">
              <a:xfrm>
                <a:off x="2746" y="1207"/>
                <a:ext cx="725" cy="409"/>
                <a:chOff x="4330" y="2840"/>
                <a:chExt cx="725" cy="409"/>
              </a:xfrm>
            </p:grpSpPr>
            <p:sp>
              <p:nvSpPr>
                <p:cNvPr id="7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8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7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7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3" name="Group 28"/>
            <p:cNvGrpSpPr/>
            <p:nvPr/>
          </p:nvGrpSpPr>
          <p:grpSpPr bwMode="auto">
            <a:xfrm>
              <a:off x="6377409" y="4753749"/>
              <a:ext cx="1063133" cy="532403"/>
              <a:chOff x="2789" y="3067"/>
              <a:chExt cx="635" cy="318"/>
            </a:xfrm>
          </p:grpSpPr>
          <p:sp>
            <p:nvSpPr>
              <p:cNvPr id="62" name="Line 29"/>
              <p:cNvSpPr>
                <a:spLocks noChangeShapeType="1"/>
              </p:cNvSpPr>
              <p:nvPr/>
            </p:nvSpPr>
            <p:spPr bwMode="auto">
              <a:xfrm flipV="1">
                <a:off x="278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3" name="Line 30"/>
              <p:cNvSpPr>
                <a:spLocks noChangeShapeType="1"/>
              </p:cNvSpPr>
              <p:nvPr/>
            </p:nvSpPr>
            <p:spPr bwMode="auto">
              <a:xfrm flipV="1">
                <a:off x="287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4" name="Line 31"/>
              <p:cNvSpPr>
                <a:spLocks noChangeShapeType="1"/>
              </p:cNvSpPr>
              <p:nvPr/>
            </p:nvSpPr>
            <p:spPr bwMode="auto">
              <a:xfrm flipV="1">
                <a:off x="2970"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5" name="Line 32"/>
              <p:cNvSpPr>
                <a:spLocks noChangeShapeType="1"/>
              </p:cNvSpPr>
              <p:nvPr/>
            </p:nvSpPr>
            <p:spPr bwMode="auto">
              <a:xfrm flipV="1">
                <a:off x="3061"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6" name="Line 33"/>
              <p:cNvSpPr>
                <a:spLocks noChangeShapeType="1"/>
              </p:cNvSpPr>
              <p:nvPr/>
            </p:nvSpPr>
            <p:spPr bwMode="auto">
              <a:xfrm flipV="1">
                <a:off x="315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7" name="Line 34"/>
              <p:cNvSpPr>
                <a:spLocks noChangeShapeType="1"/>
              </p:cNvSpPr>
              <p:nvPr/>
            </p:nvSpPr>
            <p:spPr bwMode="auto">
              <a:xfrm flipV="1">
                <a:off x="324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8" name="Line 35"/>
              <p:cNvSpPr>
                <a:spLocks noChangeShapeType="1"/>
              </p:cNvSpPr>
              <p:nvPr/>
            </p:nvSpPr>
            <p:spPr bwMode="auto">
              <a:xfrm flipV="1">
                <a:off x="3333"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9" name="Line 36"/>
              <p:cNvSpPr>
                <a:spLocks noChangeShapeType="1"/>
              </p:cNvSpPr>
              <p:nvPr/>
            </p:nvSpPr>
            <p:spPr bwMode="auto">
              <a:xfrm flipV="1">
                <a:off x="342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grpSp>
          <p:nvGrpSpPr>
            <p:cNvPr id="14" name="Group 37"/>
            <p:cNvGrpSpPr/>
            <p:nvPr/>
          </p:nvGrpSpPr>
          <p:grpSpPr bwMode="auto">
            <a:xfrm>
              <a:off x="7591222" y="4753749"/>
              <a:ext cx="909103" cy="532403"/>
              <a:chOff x="3514" y="3067"/>
              <a:chExt cx="543" cy="318"/>
            </a:xfrm>
          </p:grpSpPr>
          <p:sp>
            <p:nvSpPr>
              <p:cNvPr id="55" name="Line 38"/>
              <p:cNvSpPr>
                <a:spLocks noChangeShapeType="1"/>
              </p:cNvSpPr>
              <p:nvPr/>
            </p:nvSpPr>
            <p:spPr bwMode="auto">
              <a:xfrm flipV="1">
                <a:off x="351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56" name="Line 39"/>
              <p:cNvSpPr>
                <a:spLocks noChangeShapeType="1"/>
              </p:cNvSpPr>
              <p:nvPr/>
            </p:nvSpPr>
            <p:spPr bwMode="auto">
              <a:xfrm flipV="1">
                <a:off x="360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57" name="Line 40"/>
              <p:cNvSpPr>
                <a:spLocks noChangeShapeType="1"/>
              </p:cNvSpPr>
              <p:nvPr/>
            </p:nvSpPr>
            <p:spPr bwMode="auto">
              <a:xfrm flipV="1">
                <a:off x="369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58" name="Line 41"/>
              <p:cNvSpPr>
                <a:spLocks noChangeShapeType="1"/>
              </p:cNvSpPr>
              <p:nvPr/>
            </p:nvSpPr>
            <p:spPr bwMode="auto">
              <a:xfrm flipV="1">
                <a:off x="3785"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59" name="Line 42"/>
              <p:cNvSpPr>
                <a:spLocks noChangeShapeType="1"/>
              </p:cNvSpPr>
              <p:nvPr/>
            </p:nvSpPr>
            <p:spPr bwMode="auto">
              <a:xfrm flipV="1">
                <a:off x="3876"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0" name="Line 43"/>
              <p:cNvSpPr>
                <a:spLocks noChangeShapeType="1"/>
              </p:cNvSpPr>
              <p:nvPr/>
            </p:nvSpPr>
            <p:spPr bwMode="auto">
              <a:xfrm flipV="1">
                <a:off x="396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61" name="Line 44"/>
              <p:cNvSpPr>
                <a:spLocks noChangeShapeType="1"/>
              </p:cNvSpPr>
              <p:nvPr/>
            </p:nvSpPr>
            <p:spPr bwMode="auto">
              <a:xfrm flipV="1">
                <a:off x="405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grpSp>
          <p:nvGrpSpPr>
            <p:cNvPr id="15" name="Group 45"/>
            <p:cNvGrpSpPr/>
            <p:nvPr/>
          </p:nvGrpSpPr>
          <p:grpSpPr bwMode="auto">
            <a:xfrm>
              <a:off x="5922020" y="4882689"/>
              <a:ext cx="1642415" cy="373354"/>
              <a:chOff x="2335" y="3054"/>
              <a:chExt cx="981" cy="223"/>
            </a:xfrm>
          </p:grpSpPr>
          <p:sp>
            <p:nvSpPr>
              <p:cNvPr id="53" name="Rectangle 46"/>
              <p:cNvSpPr>
                <a:spLocks noChangeArrowheads="1"/>
              </p:cNvSpPr>
              <p:nvPr/>
            </p:nvSpPr>
            <p:spPr bwMode="auto">
              <a:xfrm>
                <a:off x="2335" y="3054"/>
                <a:ext cx="32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C00000"/>
                    </a:solidFill>
                    <a:latin typeface="微软雅黑" panose="020B0503020204020204" pitchFamily="34" charset="-122"/>
                    <a:ea typeface="微软雅黑" panose="020B0503020204020204" pitchFamily="34" charset="-122"/>
                  </a:rPr>
                  <a:t>M</a:t>
                </a:r>
                <a:r>
                  <a:rPr lang="en-US" altLang="zh-CN" sz="1325" b="1" baseline="-25000" dirty="0">
                    <a:solidFill>
                      <a:srgbClr val="C00000"/>
                    </a:solidFill>
                    <a:latin typeface="微软雅黑" panose="020B0503020204020204" pitchFamily="34" charset="-122"/>
                    <a:ea typeface="微软雅黑" panose="020B0503020204020204" pitchFamily="34" charset="-122"/>
                  </a:rPr>
                  <a:t>1</a:t>
                </a:r>
                <a:endParaRPr lang="en-US" altLang="zh-CN" sz="1325" b="1" baseline="-25000" dirty="0">
                  <a:solidFill>
                    <a:srgbClr val="C00000"/>
                  </a:solidFill>
                  <a:latin typeface="微软雅黑" panose="020B0503020204020204" pitchFamily="34" charset="-122"/>
                  <a:ea typeface="微软雅黑" panose="020B0503020204020204" pitchFamily="34" charset="-122"/>
                </a:endParaRPr>
              </a:p>
            </p:txBody>
          </p:sp>
          <p:sp>
            <p:nvSpPr>
              <p:cNvPr id="54" name="Rectangle 47"/>
              <p:cNvSpPr>
                <a:spLocks noChangeArrowheads="1"/>
              </p:cNvSpPr>
              <p:nvPr/>
            </p:nvSpPr>
            <p:spPr bwMode="auto">
              <a:xfrm>
                <a:off x="3020" y="3054"/>
                <a:ext cx="29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a:solidFill>
                      <a:srgbClr val="C00000"/>
                    </a:solidFill>
                    <a:latin typeface="微软雅黑" panose="020B0503020204020204" pitchFamily="34" charset="-122"/>
                    <a:ea typeface="微软雅黑" panose="020B0503020204020204" pitchFamily="34" charset="-122"/>
                  </a:rPr>
                  <a:t>M</a:t>
                </a:r>
                <a:r>
                  <a:rPr lang="en-US" altLang="zh-CN" sz="1325" b="1" baseline="-25000">
                    <a:solidFill>
                      <a:srgbClr val="C00000"/>
                    </a:solidFill>
                    <a:latin typeface="微软雅黑" panose="020B0503020204020204" pitchFamily="34" charset="-122"/>
                    <a:ea typeface="微软雅黑" panose="020B0503020204020204" pitchFamily="34" charset="-122"/>
                  </a:rPr>
                  <a:t>i</a:t>
                </a:r>
                <a:endParaRPr lang="en-US" altLang="zh-CN" sz="1325" b="1" baseline="-25000">
                  <a:solidFill>
                    <a:srgbClr val="C00000"/>
                  </a:solidFill>
                  <a:latin typeface="微软雅黑" panose="020B0503020204020204" pitchFamily="34" charset="-122"/>
                  <a:ea typeface="微软雅黑" panose="020B0503020204020204" pitchFamily="34" charset="-122"/>
                </a:endParaRPr>
              </a:p>
            </p:txBody>
          </p:sp>
        </p:grpSp>
        <p:grpSp>
          <p:nvGrpSpPr>
            <p:cNvPr id="16" name="Group 48"/>
            <p:cNvGrpSpPr/>
            <p:nvPr/>
          </p:nvGrpSpPr>
          <p:grpSpPr bwMode="auto">
            <a:xfrm>
              <a:off x="7487416" y="4882689"/>
              <a:ext cx="1438159" cy="373354"/>
              <a:chOff x="3270" y="3054"/>
              <a:chExt cx="859" cy="223"/>
            </a:xfrm>
          </p:grpSpPr>
          <p:sp>
            <p:nvSpPr>
              <p:cNvPr id="51" name="Rectangle 49"/>
              <p:cNvSpPr>
                <a:spLocks noChangeArrowheads="1"/>
              </p:cNvSpPr>
              <p:nvPr/>
            </p:nvSpPr>
            <p:spPr bwMode="auto">
              <a:xfrm>
                <a:off x="3270" y="3054"/>
                <a:ext cx="27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chemeClr val="accent5"/>
                    </a:solidFill>
                    <a:latin typeface="微软雅黑" panose="020B0503020204020204" pitchFamily="34" charset="-122"/>
                    <a:ea typeface="微软雅黑" panose="020B0503020204020204" pitchFamily="34" charset="-122"/>
                  </a:rPr>
                  <a:t>T</a:t>
                </a:r>
                <a:r>
                  <a:rPr lang="en-US" altLang="zh-CN" sz="1325" b="1" baseline="-25000" dirty="0">
                    <a:solidFill>
                      <a:schemeClr val="accent5"/>
                    </a:solidFill>
                    <a:latin typeface="微软雅黑" panose="020B0503020204020204" pitchFamily="34" charset="-122"/>
                    <a:ea typeface="微软雅黑" panose="020B0503020204020204" pitchFamily="34" charset="-122"/>
                  </a:rPr>
                  <a:t>1</a:t>
                </a:r>
                <a:endParaRPr lang="en-US" altLang="zh-CN" sz="1325" b="1" baseline="-25000" dirty="0">
                  <a:solidFill>
                    <a:schemeClr val="accent5"/>
                  </a:solidFill>
                  <a:latin typeface="微软雅黑" panose="020B0503020204020204" pitchFamily="34" charset="-122"/>
                  <a:ea typeface="微软雅黑" panose="020B0503020204020204" pitchFamily="34" charset="-122"/>
                </a:endParaRPr>
              </a:p>
            </p:txBody>
          </p:sp>
          <p:sp>
            <p:nvSpPr>
              <p:cNvPr id="52" name="Rectangle 50"/>
              <p:cNvSpPr>
                <a:spLocks noChangeArrowheads="1"/>
              </p:cNvSpPr>
              <p:nvPr/>
            </p:nvSpPr>
            <p:spPr bwMode="auto">
              <a:xfrm>
                <a:off x="3860" y="3054"/>
                <a:ext cx="26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chemeClr val="accent5"/>
                    </a:solidFill>
                    <a:latin typeface="微软雅黑" panose="020B0503020204020204" pitchFamily="34" charset="-122"/>
                    <a:ea typeface="微软雅黑" panose="020B0503020204020204" pitchFamily="34" charset="-122"/>
                  </a:rPr>
                  <a:t>T</a:t>
                </a:r>
                <a:r>
                  <a:rPr lang="en-US" altLang="zh-CN" sz="1325" b="1" baseline="-25000" dirty="0" err="1">
                    <a:solidFill>
                      <a:schemeClr val="accent5"/>
                    </a:solidFill>
                    <a:latin typeface="微软雅黑" panose="020B0503020204020204" pitchFamily="34" charset="-122"/>
                    <a:ea typeface="微软雅黑" panose="020B0503020204020204" pitchFamily="34" charset="-122"/>
                  </a:rPr>
                  <a:t>k</a:t>
                </a:r>
                <a:endParaRPr lang="en-US" altLang="zh-CN" sz="1325" b="1" baseline="-25000" dirty="0">
                  <a:solidFill>
                    <a:schemeClr val="accent5"/>
                  </a:solidFill>
                  <a:latin typeface="微软雅黑" panose="020B0503020204020204" pitchFamily="34" charset="-122"/>
                  <a:ea typeface="微软雅黑" panose="020B0503020204020204" pitchFamily="34" charset="-122"/>
                </a:endParaRPr>
              </a:p>
            </p:txBody>
          </p:sp>
        </p:grpSp>
        <p:grpSp>
          <p:nvGrpSpPr>
            <p:cNvPr id="17" name="Group 51"/>
            <p:cNvGrpSpPr/>
            <p:nvPr/>
          </p:nvGrpSpPr>
          <p:grpSpPr bwMode="auto">
            <a:xfrm rot="5400000">
              <a:off x="5366967" y="3728195"/>
              <a:ext cx="909103" cy="607743"/>
              <a:chOff x="3514" y="3067"/>
              <a:chExt cx="543" cy="318"/>
            </a:xfrm>
          </p:grpSpPr>
          <p:sp>
            <p:nvSpPr>
              <p:cNvPr id="44"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45"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46"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47"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48"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49"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50"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8" name="Group 59"/>
            <p:cNvGrpSpPr/>
            <p:nvPr/>
          </p:nvGrpSpPr>
          <p:grpSpPr bwMode="auto">
            <a:xfrm>
              <a:off x="5569555" y="3214206"/>
              <a:ext cx="445344" cy="1664179"/>
              <a:chOff x="2139" y="2034"/>
              <a:chExt cx="266" cy="994"/>
            </a:xfrm>
          </p:grpSpPr>
          <p:sp>
            <p:nvSpPr>
              <p:cNvPr id="42" name="Rectangle 60"/>
              <p:cNvSpPr>
                <a:spLocks noChangeArrowheads="1"/>
              </p:cNvSpPr>
              <p:nvPr/>
            </p:nvSpPr>
            <p:spPr bwMode="auto">
              <a:xfrm>
                <a:off x="2139" y="2034"/>
                <a:ext cx="23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6600"/>
                    </a:solidFill>
                    <a:latin typeface="微软雅黑" panose="020B0503020204020204" pitchFamily="34" charset="-122"/>
                    <a:ea typeface="微软雅黑" panose="020B0503020204020204" pitchFamily="34" charset="-122"/>
                  </a:rPr>
                  <a:t>I</a:t>
                </a:r>
                <a:r>
                  <a:rPr lang="en-US" altLang="zh-CN" sz="1325" b="1" baseline="-25000" dirty="0">
                    <a:solidFill>
                      <a:srgbClr val="FF6600"/>
                    </a:solidFill>
                    <a:latin typeface="微软雅黑" panose="020B0503020204020204" pitchFamily="34" charset="-122"/>
                    <a:ea typeface="微软雅黑" panose="020B0503020204020204" pitchFamily="34" charset="-122"/>
                  </a:rPr>
                  <a:t>1</a:t>
                </a:r>
                <a:endParaRPr lang="en-US" altLang="zh-CN" sz="1325" b="1" baseline="-25000" dirty="0">
                  <a:solidFill>
                    <a:srgbClr val="FF6600"/>
                  </a:solidFill>
                  <a:latin typeface="微软雅黑" panose="020B0503020204020204" pitchFamily="34" charset="-122"/>
                  <a:ea typeface="微软雅黑" panose="020B0503020204020204" pitchFamily="34" charset="-122"/>
                </a:endParaRPr>
              </a:p>
            </p:txBody>
          </p:sp>
          <p:sp>
            <p:nvSpPr>
              <p:cNvPr id="43" name="Rectangle 61"/>
              <p:cNvSpPr>
                <a:spLocks noChangeArrowheads="1"/>
              </p:cNvSpPr>
              <p:nvPr/>
            </p:nvSpPr>
            <p:spPr bwMode="auto">
              <a:xfrm>
                <a:off x="2139" y="2805"/>
                <a:ext cx="26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FF6600"/>
                    </a:solidFill>
                    <a:latin typeface="微软雅黑" panose="020B0503020204020204" pitchFamily="34" charset="-122"/>
                    <a:ea typeface="微软雅黑" panose="020B0503020204020204" pitchFamily="34" charset="-122"/>
                  </a:rPr>
                  <a:t>I</a:t>
                </a:r>
                <a:r>
                  <a:rPr lang="en-US" altLang="zh-CN" sz="1325" b="1" baseline="-25000" dirty="0" err="1">
                    <a:solidFill>
                      <a:srgbClr val="FF6600"/>
                    </a:solidFill>
                    <a:latin typeface="微软雅黑" panose="020B0503020204020204" pitchFamily="34" charset="-122"/>
                    <a:ea typeface="微软雅黑" panose="020B0503020204020204" pitchFamily="34" charset="-122"/>
                  </a:rPr>
                  <a:t>m</a:t>
                </a:r>
                <a:endParaRPr lang="en-US" altLang="zh-CN" sz="1325"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19" name="Group 62"/>
            <p:cNvGrpSpPr/>
            <p:nvPr/>
          </p:nvGrpSpPr>
          <p:grpSpPr bwMode="auto">
            <a:xfrm>
              <a:off x="5866768" y="1884139"/>
              <a:ext cx="3035368" cy="373354"/>
              <a:chOff x="2302" y="1263"/>
              <a:chExt cx="1813" cy="223"/>
            </a:xfrm>
          </p:grpSpPr>
          <p:sp>
            <p:nvSpPr>
              <p:cNvPr id="40" name="Rectangle 63"/>
              <p:cNvSpPr>
                <a:spLocks noChangeArrowheads="1"/>
              </p:cNvSpPr>
              <p:nvPr/>
            </p:nvSpPr>
            <p:spPr bwMode="auto">
              <a:xfrm>
                <a:off x="2302" y="1263"/>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41" name="Rectangle 64"/>
              <p:cNvSpPr>
                <a:spLocks noChangeArrowheads="1"/>
              </p:cNvSpPr>
              <p:nvPr/>
            </p:nvSpPr>
            <p:spPr bwMode="auto">
              <a:xfrm>
                <a:off x="3835" y="1263"/>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20" name="Group 65"/>
            <p:cNvGrpSpPr/>
            <p:nvPr/>
          </p:nvGrpSpPr>
          <p:grpSpPr bwMode="auto">
            <a:xfrm flipH="1">
              <a:off x="8747929" y="5506998"/>
              <a:ext cx="607743" cy="301360"/>
              <a:chOff x="2108" y="3614"/>
              <a:chExt cx="363" cy="180"/>
            </a:xfrm>
          </p:grpSpPr>
          <p:sp>
            <p:nvSpPr>
              <p:cNvPr id="37"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38"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39"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21" name="Group 71"/>
            <p:cNvGrpSpPr/>
            <p:nvPr/>
          </p:nvGrpSpPr>
          <p:grpSpPr bwMode="auto">
            <a:xfrm>
              <a:off x="5519321" y="2514382"/>
              <a:ext cx="607744" cy="453715"/>
              <a:chOff x="2108" y="3614"/>
              <a:chExt cx="363" cy="271"/>
            </a:xfrm>
          </p:grpSpPr>
          <p:sp>
            <p:nvSpPr>
              <p:cNvPr id="33"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latin typeface="微软雅黑" panose="020B0503020204020204" pitchFamily="34" charset="-122"/>
                  <a:ea typeface="微软雅黑" panose="020B0503020204020204" pitchFamily="34" charset="-122"/>
                </a:endParaRPr>
              </a:p>
            </p:txBody>
          </p:sp>
          <p:sp>
            <p:nvSpPr>
              <p:cNvPr id="34"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latin typeface="微软雅黑" panose="020B0503020204020204" pitchFamily="34" charset="-122"/>
                  <a:ea typeface="微软雅黑" panose="020B0503020204020204" pitchFamily="34" charset="-122"/>
                </a:endParaRPr>
              </a:p>
            </p:txBody>
          </p:sp>
          <p:sp>
            <p:nvSpPr>
              <p:cNvPr id="35"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latin typeface="微软雅黑" panose="020B0503020204020204" pitchFamily="34" charset="-122"/>
                  <a:ea typeface="微软雅黑" panose="020B0503020204020204" pitchFamily="34" charset="-122"/>
                </a:endParaRPr>
              </a:p>
            </p:txBody>
          </p:sp>
          <p:sp>
            <p:nvSpPr>
              <p:cNvPr id="36"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latin typeface="微软雅黑" panose="020B0503020204020204" pitchFamily="34" charset="-122"/>
                  <a:ea typeface="微软雅黑" panose="020B0503020204020204" pitchFamily="34" charset="-122"/>
                </a:endParaRPr>
              </a:p>
            </p:txBody>
          </p:sp>
        </p:grpSp>
        <p:grpSp>
          <p:nvGrpSpPr>
            <p:cNvPr id="22" name="Group 76"/>
            <p:cNvGrpSpPr/>
            <p:nvPr/>
          </p:nvGrpSpPr>
          <p:grpSpPr bwMode="auto">
            <a:xfrm>
              <a:off x="5157686" y="2317104"/>
              <a:ext cx="468785" cy="773492"/>
              <a:chOff x="1888" y="1476"/>
              <a:chExt cx="280" cy="462"/>
            </a:xfrm>
          </p:grpSpPr>
          <p:sp>
            <p:nvSpPr>
              <p:cNvPr id="31" name="Rectangle 77"/>
              <p:cNvSpPr>
                <a:spLocks noChangeArrowheads="1"/>
              </p:cNvSpPr>
              <p:nvPr/>
            </p:nvSpPr>
            <p:spPr bwMode="auto">
              <a:xfrm>
                <a:off x="1888" y="147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latin typeface="微软雅黑" panose="020B0503020204020204" pitchFamily="34" charset="-122"/>
                    <a:ea typeface="微软雅黑" panose="020B0503020204020204" pitchFamily="34" charset="-122"/>
                  </a:rPr>
                  <a:t>B</a:t>
                </a:r>
                <a:r>
                  <a:rPr lang="en-US" altLang="zh-CN" sz="1325" b="1" baseline="-25000" dirty="0">
                    <a:latin typeface="微软雅黑" panose="020B0503020204020204" pitchFamily="34" charset="-122"/>
                    <a:ea typeface="微软雅黑" panose="020B0503020204020204" pitchFamily="34" charset="-122"/>
                  </a:rPr>
                  <a:t>1</a:t>
                </a:r>
                <a:endParaRPr lang="en-US" altLang="zh-CN" sz="1325" b="1" baseline="-25000" dirty="0">
                  <a:latin typeface="微软雅黑" panose="020B0503020204020204" pitchFamily="34" charset="-122"/>
                  <a:ea typeface="微软雅黑" panose="020B0503020204020204" pitchFamily="34" charset="-122"/>
                </a:endParaRPr>
              </a:p>
            </p:txBody>
          </p:sp>
          <p:sp>
            <p:nvSpPr>
              <p:cNvPr id="32" name="Rectangle 78"/>
              <p:cNvSpPr>
                <a:spLocks noChangeArrowheads="1"/>
              </p:cNvSpPr>
              <p:nvPr/>
            </p:nvSpPr>
            <p:spPr bwMode="auto">
              <a:xfrm>
                <a:off x="1893" y="1715"/>
                <a:ext cx="25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latin typeface="微软雅黑" panose="020B0503020204020204" pitchFamily="34" charset="-122"/>
                    <a:ea typeface="微软雅黑" panose="020B0503020204020204" pitchFamily="34" charset="-122"/>
                  </a:rPr>
                  <a:t>B</a:t>
                </a:r>
                <a:r>
                  <a:rPr lang="en-US" altLang="zh-CN" sz="1325" b="1" baseline="-25000" dirty="0" err="1">
                    <a:latin typeface="微软雅黑" panose="020B0503020204020204" pitchFamily="34" charset="-122"/>
                    <a:ea typeface="微软雅黑" panose="020B0503020204020204" pitchFamily="34" charset="-122"/>
                  </a:rPr>
                  <a:t>j</a:t>
                </a:r>
                <a:endParaRPr lang="en-US" altLang="zh-CN" sz="1325" b="1" baseline="-25000" dirty="0">
                  <a:latin typeface="微软雅黑" panose="020B0503020204020204" pitchFamily="34" charset="-122"/>
                  <a:ea typeface="微软雅黑" panose="020B0503020204020204" pitchFamily="34" charset="-122"/>
                </a:endParaRPr>
              </a:p>
            </p:txBody>
          </p:sp>
        </p:grpSp>
        <p:sp>
          <p:nvSpPr>
            <p:cNvPr id="23" name="Rectangle 79"/>
            <p:cNvSpPr>
              <a:spLocks noChangeArrowheads="1"/>
            </p:cNvSpPr>
            <p:nvPr/>
          </p:nvSpPr>
          <p:spPr bwMode="auto">
            <a:xfrm>
              <a:off x="8588150" y="5175713"/>
              <a:ext cx="98544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启动</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cxnSp>
          <p:nvCxnSpPr>
            <p:cNvPr id="24" name="直接箭头连接符 23"/>
            <p:cNvCxnSpPr>
              <a:stCxn id="9" idx="3"/>
              <a:endCxn id="30" idx="1"/>
            </p:cNvCxnSpPr>
            <p:nvPr/>
          </p:nvCxnSpPr>
          <p:spPr>
            <a:xfrm flipV="1">
              <a:off x="4070252" y="4026893"/>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9"/>
            <p:cNvSpPr>
              <a:spLocks noChangeArrowheads="1"/>
            </p:cNvSpPr>
            <p:nvPr/>
          </p:nvSpPr>
          <p:spPr bwMode="auto">
            <a:xfrm>
              <a:off x="4728263"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26" name="Rectangle 3"/>
            <p:cNvSpPr>
              <a:spLocks noChangeArrowheads="1"/>
            </p:cNvSpPr>
            <p:nvPr/>
          </p:nvSpPr>
          <p:spPr bwMode="auto">
            <a:xfrm>
              <a:off x="6141343" y="2322774"/>
              <a:ext cx="2506314"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Rectangle 79"/>
            <p:cNvSpPr>
              <a:spLocks noChangeArrowheads="1"/>
            </p:cNvSpPr>
            <p:nvPr/>
          </p:nvSpPr>
          <p:spPr bwMode="auto">
            <a:xfrm>
              <a:off x="4886145" y="5359353"/>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5533690" y="5661742"/>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79"/>
            <p:cNvSpPr>
              <a:spLocks noChangeArrowheads="1"/>
            </p:cNvSpPr>
            <p:nvPr/>
          </p:nvSpPr>
          <p:spPr bwMode="auto">
            <a:xfrm>
              <a:off x="8023110" y="5778052"/>
              <a:ext cx="211426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停止</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30" name="Rectangle 4"/>
            <p:cNvSpPr>
              <a:spLocks noChangeArrowheads="1"/>
            </p:cNvSpPr>
            <p:nvPr/>
          </p:nvSpPr>
          <p:spPr bwMode="auto">
            <a:xfrm>
              <a:off x="4454514" y="3306893"/>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6" name="组合 85"/>
          <p:cNvGrpSpPr/>
          <p:nvPr/>
        </p:nvGrpSpPr>
        <p:grpSpPr>
          <a:xfrm>
            <a:off x="5940980" y="1929843"/>
            <a:ext cx="5851555" cy="3862670"/>
            <a:chOff x="6246779" y="2133701"/>
            <a:chExt cx="7374923" cy="4868259"/>
          </a:xfrm>
        </p:grpSpPr>
        <p:sp>
          <p:nvSpPr>
            <p:cNvPr id="87"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246779"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latin typeface="微软雅黑" panose="020B0503020204020204" pitchFamily="34" charset="-122"/>
                  <a:ea typeface="微软雅黑" panose="020B0503020204020204" pitchFamily="34" charset="-122"/>
                </a:rPr>
                <a:t>反馈信号</a:t>
              </a:r>
              <a:endParaRPr lang="zh-CN" altLang="en-US" sz="1325" b="1" dirty="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6600"/>
                  </a:solidFill>
                  <a:latin typeface="微软雅黑" panose="020B0503020204020204" pitchFamily="34" charset="-122"/>
                  <a:ea typeface="微软雅黑" panose="020B0503020204020204" pitchFamily="34" charset="-122"/>
                </a:rPr>
                <a:t>I</a:t>
              </a:r>
              <a:r>
                <a:rPr lang="en-US" altLang="zh-CN" sz="1325" b="1" baseline="-25000" dirty="0">
                  <a:solidFill>
                    <a:srgbClr val="FF6600"/>
                  </a:solidFill>
                  <a:latin typeface="微软雅黑" panose="020B0503020204020204" pitchFamily="34" charset="-122"/>
                  <a:ea typeface="微软雅黑" panose="020B0503020204020204" pitchFamily="34" charset="-122"/>
                </a:rPr>
                <a:t>1</a:t>
              </a:r>
              <a:endParaRPr lang="en-US" altLang="zh-CN" sz="1325" b="1" baseline="-25000" dirty="0">
                <a:solidFill>
                  <a:srgbClr val="FF660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FF6600"/>
                  </a:solidFill>
                  <a:latin typeface="微软雅黑" panose="020B0503020204020204" pitchFamily="34" charset="-122"/>
                  <a:ea typeface="微软雅黑" panose="020B0503020204020204" pitchFamily="34" charset="-122"/>
                </a:rPr>
                <a:t>I</a:t>
              </a:r>
              <a:r>
                <a:rPr lang="en-US" altLang="zh-CN" sz="1325" b="1" baseline="-25000" dirty="0" err="1">
                  <a:solidFill>
                    <a:srgbClr val="FF6600"/>
                  </a:solidFill>
                  <a:latin typeface="微软雅黑" panose="020B0503020204020204" pitchFamily="34" charset="-122"/>
                  <a:ea typeface="微软雅黑" panose="020B0503020204020204" pitchFamily="34" charset="-122"/>
                </a:rPr>
                <a:t>m</a:t>
              </a:r>
              <a:endParaRPr lang="en-US" altLang="zh-CN" sz="1325" b="1" baseline="-25000" dirty="0">
                <a:solidFill>
                  <a:srgbClr val="FF660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latin typeface="微软雅黑" panose="020B0503020204020204" pitchFamily="34" charset="-122"/>
                  <a:ea typeface="微软雅黑" panose="020B0503020204020204" pitchFamily="34" charset="-122"/>
                </a:rPr>
                <a:t>B</a:t>
              </a:r>
              <a:r>
                <a:rPr lang="en-US" altLang="zh-CN" sz="1325" b="1" baseline="-25000" dirty="0">
                  <a:latin typeface="微软雅黑" panose="020B0503020204020204" pitchFamily="34" charset="-122"/>
                  <a:ea typeface="微软雅黑" panose="020B0503020204020204" pitchFamily="34" charset="-122"/>
                </a:rPr>
                <a:t>1</a:t>
              </a:r>
              <a:endParaRPr lang="en-US" altLang="zh-CN" sz="1325" b="1" baseline="-25000" dirty="0">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latin typeface="微软雅黑" panose="020B0503020204020204" pitchFamily="34" charset="-122"/>
                  <a:ea typeface="微软雅黑" panose="020B0503020204020204" pitchFamily="34" charset="-122"/>
                </a:rPr>
                <a:t>B</a:t>
              </a:r>
              <a:r>
                <a:rPr lang="en-US" altLang="zh-CN" sz="1325" b="1" baseline="-25000" dirty="0" err="1">
                  <a:latin typeface="微软雅黑" panose="020B0503020204020204" pitchFamily="34" charset="-122"/>
                  <a:ea typeface="微软雅黑" panose="020B0503020204020204" pitchFamily="34" charset="-122"/>
                </a:rPr>
                <a:t>j</a:t>
              </a:r>
              <a:endParaRPr lang="en-US" altLang="zh-CN" sz="1325" b="1" baseline="-25000" dirty="0">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444822"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05345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8890936" y="334147"/>
            <a:ext cx="476412" cy="2772554"/>
          </a:xfrm>
          <a:prstGeom prst="rect">
            <a:avLst/>
          </a:prstGeom>
        </p:spPr>
        <p:txBody>
          <a:bodyPr vert="eaVert" wrap="none">
            <a:spAutoFit/>
          </a:bodyPr>
          <a:lstStyle/>
          <a:p>
            <a:r>
              <a:rPr lang="zh-CN" altLang="en-US" sz="1895"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时钟周期同步，</a:t>
            </a:r>
            <a:r>
              <a:rPr lang="zh-CN" altLang="en-US" sz="1895"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00B050"/>
              </a:solidFill>
            </a:endParaRPr>
          </a:p>
        </p:txBody>
      </p:sp>
      <p:sp>
        <p:nvSpPr>
          <p:cNvPr id="176" name="矩形 175"/>
          <p:cNvSpPr/>
          <p:nvPr/>
        </p:nvSpPr>
        <p:spPr>
          <a:xfrm rot="16200000">
            <a:off x="2673033" y="4362595"/>
            <a:ext cx="476412" cy="2772554"/>
          </a:xfrm>
          <a:prstGeom prst="rect">
            <a:avLst/>
          </a:prstGeom>
        </p:spPr>
        <p:txBody>
          <a:bodyPr vert="eaVert" wrap="none">
            <a:spAutoFit/>
          </a:bodyPr>
          <a:lstStyle/>
          <a:p>
            <a:r>
              <a:rPr lang="zh-CN" altLang="en-US" sz="1895"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机器周期同步，</a:t>
            </a:r>
            <a:r>
              <a:rPr lang="zh-CN" altLang="en-US" sz="1895"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慢，简单</a:t>
            </a:r>
            <a:endParaRPr lang="zh-CN" altLang="en-US" sz="1895" dirty="0">
              <a:solidFill>
                <a:srgbClr val="00B050"/>
              </a:solidFill>
            </a:endParaRPr>
          </a:p>
        </p:txBody>
      </p:sp>
      <p:sp>
        <p:nvSpPr>
          <p:cNvPr id="177" name="矩形 176"/>
          <p:cNvSpPr/>
          <p:nvPr/>
        </p:nvSpPr>
        <p:spPr>
          <a:xfrm rot="16200000">
            <a:off x="10836591" y="4996813"/>
            <a:ext cx="476412" cy="1066959"/>
          </a:xfrm>
          <a:prstGeom prst="rect">
            <a:avLst/>
          </a:prstGeom>
        </p:spPr>
        <p:txBody>
          <a:bodyPr vert="eaVert" wrap="none">
            <a:spAutoFit/>
          </a:bodyPr>
          <a:lstStyle/>
          <a:p>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时序</a:t>
            </a:r>
            <a:endParaRPr lang="zh-CN" altLang="en-US" sz="1895" dirty="0"/>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dirty="0">
                <a:solidFill>
                  <a:prstClr val="black"/>
                </a:solidFill>
                <a:sym typeface="Arial" panose="020B0604020202020204" pitchFamily="34" charset="0"/>
              </a:rPr>
              <a:t>运算器</a:t>
            </a:r>
            <a:endParaRPr lang="zh-CN" altLang="en-US" sz="2600" dirty="0">
              <a:solidFill>
                <a:prstClr val="black"/>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55665"/>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50000"/>
              </a:lnSpc>
            </a:pPr>
            <a:r>
              <a:rPr lang="zh-CN" altLang="en-US" dirty="0"/>
              <a:t>数据通路</a:t>
            </a:r>
            <a:endParaRPr lang="zh-CN" altLang="en-US" dirty="0"/>
          </a:p>
          <a:p>
            <a:pPr>
              <a:lnSpc>
                <a:spcPct val="150000"/>
              </a:lnSpc>
            </a:pPr>
            <a:r>
              <a:rPr lang="zh-CN" altLang="en-US" dirty="0"/>
              <a:t>指令周期与时序（★★★）</a:t>
            </a:r>
            <a:endParaRPr lang="zh-CN" altLang="en-US" dirty="0"/>
          </a:p>
          <a:p>
            <a:pPr>
              <a:lnSpc>
                <a:spcPct val="160000"/>
              </a:lnSpc>
            </a:pPr>
            <a:r>
              <a:rPr lang="zh-CN" altLang="en-US" dirty="0"/>
              <a:t>硬布线控制器设计</a:t>
            </a:r>
            <a:endParaRPr lang="zh-CN" altLang="en-US" dirty="0"/>
          </a:p>
          <a:p>
            <a:pPr>
              <a:lnSpc>
                <a:spcPct val="160000"/>
              </a:lnSpc>
            </a:pPr>
            <a:r>
              <a:rPr lang="zh-CN" altLang="en-US" b="1" dirty="0">
                <a:solidFill>
                  <a:srgbClr val="C00000"/>
                </a:solidFill>
              </a:rPr>
              <a:t>微程序控制器设计</a:t>
            </a:r>
            <a:endParaRPr lang="zh-CN" altLang="en-US" b="1" dirty="0">
              <a:solidFill>
                <a:srgbClr val="C00000"/>
              </a:solidFill>
            </a:endParaRPr>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微程序控制器基本思想</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硬布线：同步逻辑、繁，快，贵，难改</a:t>
            </a:r>
            <a:endParaRPr lang="zh-CN" altLang="en-US" b="1" dirty="0"/>
          </a:p>
          <a:p>
            <a:pPr lvl="1"/>
            <a:r>
              <a:rPr lang="zh-CN" altLang="en-US" dirty="0"/>
              <a:t>一条指令多个时钟周期</a:t>
            </a:r>
            <a:endParaRPr lang="zh-CN" altLang="en-US" dirty="0"/>
          </a:p>
          <a:p>
            <a:pPr lvl="1"/>
            <a:r>
              <a:rPr lang="zh-CN" altLang="en-US" dirty="0"/>
              <a:t>一个时钟周期一个状态</a:t>
            </a:r>
            <a:endParaRPr lang="zh-CN" altLang="en-US" dirty="0"/>
          </a:p>
          <a:p>
            <a:pPr lvl="1"/>
            <a:r>
              <a:rPr lang="zh-CN" altLang="en-US" dirty="0"/>
              <a:t>一个状态对应一组并发信号</a:t>
            </a:r>
            <a:endParaRPr lang="zh-CN" altLang="en-US" dirty="0"/>
          </a:p>
          <a:p>
            <a:r>
              <a:rPr lang="zh-CN" altLang="en-US" b="1" dirty="0"/>
              <a:t>微程序：存储逻辑、简、慢、廉，易改</a:t>
            </a:r>
            <a:endParaRPr lang="zh-CN" altLang="en-US" b="1" dirty="0"/>
          </a:p>
          <a:p>
            <a:pPr lvl="1"/>
            <a:r>
              <a:rPr lang="zh-CN" altLang="en-US" dirty="0"/>
              <a:t>控制信号流存储为微指令</a:t>
            </a:r>
            <a:endParaRPr lang="en-US" altLang="zh-CN" dirty="0"/>
          </a:p>
          <a:p>
            <a:pPr lvl="1"/>
            <a:r>
              <a:rPr lang="zh-CN" altLang="en-US" dirty="0"/>
              <a:t>一个状态对应一条微指令</a:t>
            </a:r>
            <a:endParaRPr lang="en-US" altLang="zh-CN" dirty="0"/>
          </a:p>
          <a:p>
            <a:pPr lvl="1"/>
            <a:r>
              <a:rPr lang="zh-CN" altLang="en-US" dirty="0"/>
              <a:t>一条指令对应多条微指令</a:t>
            </a:r>
            <a:endParaRPr lang="zh-CN" altLang="en-US" dirty="0"/>
          </a:p>
          <a:p>
            <a:pPr lvl="1"/>
            <a:r>
              <a:rPr lang="zh-CN" altLang="en-US" dirty="0"/>
              <a:t>状态字等同与存储器地址</a:t>
            </a:r>
            <a:endParaRPr lang="zh-CN" altLang="en-US"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endParaRPr lang="zh-CN" altLang="en-US" dirty="0"/>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t>软件思想设计硬件</a:t>
            </a:r>
            <a:r>
              <a:rPr lang="zh-CN" altLang="en-US" dirty="0"/>
              <a:t>的技术</a:t>
            </a:r>
            <a:endParaRPr lang="en-US" altLang="zh-CN" dirty="0"/>
          </a:p>
          <a:p>
            <a:pPr lvl="1"/>
            <a:r>
              <a:rPr lang="zh-CN" altLang="en-US" dirty="0"/>
              <a:t>控制信号序列像程序一样存储起来 </a:t>
            </a:r>
            <a:endParaRPr lang="zh-CN" altLang="en-US" dirty="0"/>
          </a:p>
          <a:p>
            <a:pPr lvl="2"/>
            <a:r>
              <a:rPr lang="zh-CN" altLang="en-US" dirty="0"/>
              <a:t>控制信号序列分解为若干节拍</a:t>
            </a:r>
            <a:endParaRPr lang="en-US" altLang="zh-CN" dirty="0"/>
          </a:p>
          <a:p>
            <a:pPr lvl="2"/>
            <a:r>
              <a:rPr lang="zh-CN" altLang="en-US" dirty="0"/>
              <a:t>一个节拍的信号编成一条微指令</a:t>
            </a:r>
            <a:endParaRPr lang="en-US" altLang="zh-CN" dirty="0"/>
          </a:p>
          <a:p>
            <a:pPr lvl="2"/>
            <a:r>
              <a:rPr lang="zh-CN" altLang="en-US" dirty="0"/>
              <a:t>多个节拍对应多条微指令，形成一段微程序</a:t>
            </a:r>
            <a:endParaRPr lang="zh-CN" altLang="en-US" dirty="0"/>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endParaRPr lang="zh-CN" altLang="en-US" dirty="0"/>
          </a:p>
          <a:p>
            <a:r>
              <a:rPr lang="zh-CN" altLang="en-US" b="1" dirty="0"/>
              <a:t>存储技术</a:t>
            </a:r>
            <a:r>
              <a:rPr lang="zh-CN" altLang="en-US" dirty="0"/>
              <a:t>和</a:t>
            </a:r>
            <a:r>
              <a:rPr lang="zh-CN" altLang="en-US" b="1" dirty="0"/>
              <a:t>程序设计</a:t>
            </a:r>
            <a:r>
              <a:rPr lang="zh-CN" altLang="en-US" dirty="0"/>
              <a:t>相结合，回避复杂时序逻辑设计</a:t>
            </a:r>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3877" t="30575" r="32955" b="29812"/>
          <a:stretch>
            <a:fillRect/>
          </a:stretch>
        </p:blipFill>
        <p:spPr>
          <a:xfrm>
            <a:off x="9736853" y="5014128"/>
            <a:ext cx="1748413" cy="11756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endParaRPr lang="zh-CN" altLang="en-US" dirty="0"/>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   存储操作控制信号</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   用于控制微程序的执行顺序</a:t>
            </a:r>
            <a:endPar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endPar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5"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5"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5" b="1">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p:transition spd="slow" advTm="131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56470"/>
          </a:xfrm>
          <a:prstGeom prst="rect">
            <a:avLst/>
          </a:prstGeom>
          <a:noFill/>
          <a:ln>
            <a:noFill/>
          </a:ln>
        </p:spPr>
        <p:txBody>
          <a:bodyPr wrap="square" rtlCol="0">
            <a:spAutoFit/>
          </a:bodyPr>
          <a:lstStyle/>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  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138" name="矩形 137"/>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p:cNvGrpSpPr/>
          <p:nvPr/>
        </p:nvGrpSpPr>
        <p:grpSpPr>
          <a:xfrm>
            <a:off x="3592211" y="947424"/>
            <a:ext cx="1825522" cy="929577"/>
            <a:chOff x="3592211" y="947424"/>
            <a:chExt cx="1825522" cy="929577"/>
          </a:xfrm>
        </p:grpSpPr>
        <p:sp>
          <p:nvSpPr>
            <p:cNvPr id="142" name="矩形 141"/>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p:cNvGrpSpPr/>
          <p:nvPr/>
        </p:nvGrpSpPr>
        <p:grpSpPr>
          <a:xfrm>
            <a:off x="5319951" y="2063375"/>
            <a:ext cx="1365880" cy="325795"/>
            <a:chOff x="5319951" y="2063375"/>
            <a:chExt cx="1365880" cy="325795"/>
          </a:xfrm>
        </p:grpSpPr>
        <p:cxnSp>
          <p:nvCxnSpPr>
            <p:cNvPr id="156" name="直接箭头连接符 155"/>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p:cNvSpPr/>
            <p:nvPr/>
          </p:nvSpPr>
          <p:spPr>
            <a:xfrm>
              <a:off x="5319951" y="206337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p:cNvSpPr/>
          <p:nvPr/>
        </p:nvSpPr>
        <p:spPr>
          <a:xfrm>
            <a:off x="8772164" y="3856787"/>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3764609" y="2889485"/>
            <a:ext cx="2367963" cy="1317004"/>
            <a:chOff x="3764609" y="2889485"/>
            <a:chExt cx="2367963" cy="1317004"/>
          </a:xfrm>
        </p:grpSpPr>
        <p:cxnSp>
          <p:nvCxnSpPr>
            <p:cNvPr id="153" name="直接箭头连接符 152"/>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7239658" y="2038730"/>
            <a:ext cx="1365880" cy="329977"/>
            <a:chOff x="7239658" y="2038730"/>
            <a:chExt cx="1365880" cy="329977"/>
          </a:xfrm>
        </p:grpSpPr>
        <p:cxnSp>
          <p:nvCxnSpPr>
            <p:cNvPr id="154" name="直接箭头连接符 153"/>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p:cNvSpPr/>
            <p:nvPr/>
          </p:nvSpPr>
          <p:spPr>
            <a:xfrm>
              <a:off x="7239658" y="2038730"/>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p:cNvSpPr/>
          <p:nvPr/>
        </p:nvSpPr>
        <p:spPr>
          <a:xfrm>
            <a:off x="9665265" y="2038730"/>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677813" y="1737580"/>
            <a:ext cx="3731154" cy="1123771"/>
            <a:chOff x="1677813" y="1737580"/>
            <a:chExt cx="3731154" cy="1123771"/>
          </a:xfrm>
        </p:grpSpPr>
        <p:sp>
          <p:nvSpPr>
            <p:cNvPr id="141" name="矩形 140"/>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地址转移逻辑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7" name="矩形 196"/>
            <p:cNvSpPr/>
            <p:nvPr/>
          </p:nvSpPr>
          <p:spPr>
            <a:xfrm>
              <a:off x="1677813" y="1737580"/>
              <a:ext cx="1171437"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188988" y="1588877"/>
            <a:ext cx="1654828" cy="1407933"/>
            <a:chOff x="6188988" y="1588877"/>
            <a:chExt cx="1654828" cy="1407933"/>
          </a:xfrm>
        </p:grpSpPr>
        <p:cxnSp>
          <p:nvCxnSpPr>
            <p:cNvPr id="180" name="直接连接符 179"/>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矩形 181"/>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6333159" y="1588877"/>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p:cNvGrpSpPr/>
          <p:nvPr/>
        </p:nvGrpSpPr>
        <p:grpSpPr>
          <a:xfrm>
            <a:off x="3391723" y="4019173"/>
            <a:ext cx="4953899" cy="1356286"/>
            <a:chOff x="4501360" y="4268012"/>
            <a:chExt cx="4953899" cy="1356286"/>
          </a:xfrm>
        </p:grpSpPr>
        <p:sp>
          <p:nvSpPr>
            <p:cNvPr id="159" name="矩形 158"/>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0" name="矩形 159"/>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1" name="矩形 160"/>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8083318" y="4815440"/>
              <a:ext cx="1218095" cy="440763"/>
              <a:chOff x="5310190" y="4777775"/>
              <a:chExt cx="994439" cy="480046"/>
            </a:xfrm>
          </p:grpSpPr>
          <p:cxnSp>
            <p:nvCxnSpPr>
              <p:cNvPr id="172" name="直接箭头连接符 17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p:cNvSpPr/>
            <p:nvPr/>
          </p:nvSpPr>
          <p:spPr>
            <a:xfrm>
              <a:off x="7035405" y="5240218"/>
              <a:ext cx="2108233" cy="384080"/>
            </a:xfrm>
            <a:prstGeom prst="rect">
              <a:avLst/>
            </a:prstGeom>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5" name="组合 164"/>
            <p:cNvGrpSpPr/>
            <p:nvPr/>
          </p:nvGrpSpPr>
          <p:grpSpPr>
            <a:xfrm>
              <a:off x="6865224" y="4815440"/>
              <a:ext cx="1015079" cy="440763"/>
              <a:chOff x="5475930" y="4777775"/>
              <a:chExt cx="828699" cy="480046"/>
            </a:xfrm>
          </p:grpSpPr>
          <p:cxnSp>
            <p:nvCxnSpPr>
              <p:cNvPr id="166" name="直接箭头连接符 16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5837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下址字段法</a:t>
            </a:r>
            <a:r>
              <a:rPr lang="en-US" altLang="zh-CN"/>
              <a:t>)</a:t>
            </a:r>
            <a:endParaRPr lang="zh-CN" altLang="en-US"/>
          </a:p>
        </p:txBody>
      </p:sp>
      <p:sp>
        <p:nvSpPr>
          <p:cNvPr id="77" name="Line 17"/>
          <p:cNvSpPr>
            <a:spLocks noChangeShapeType="1"/>
          </p:cNvSpPr>
          <p:nvPr/>
        </p:nvSpPr>
        <p:spPr bwMode="auto">
          <a:xfrm>
            <a:off x="3211130" y="219379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56888" y="170074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2224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76500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46895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46185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69408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78748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4760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3124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29685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09695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2177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48747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116" name="组合 115"/>
          <p:cNvGrpSpPr/>
          <p:nvPr/>
        </p:nvGrpSpPr>
        <p:grpSpPr>
          <a:xfrm>
            <a:off x="3756042" y="4903222"/>
            <a:ext cx="4953899" cy="1432486"/>
            <a:chOff x="4501360" y="4268012"/>
            <a:chExt cx="4953899" cy="1432486"/>
          </a:xfrm>
        </p:grpSpPr>
        <p:sp>
          <p:nvSpPr>
            <p:cNvPr id="117" name="矩形 116"/>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19" name="矩形 118"/>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8083318" y="4815440"/>
              <a:ext cx="1218095" cy="440763"/>
              <a:chOff x="5310190" y="4777775"/>
              <a:chExt cx="994439" cy="480046"/>
            </a:xfrm>
          </p:grpSpPr>
          <p:cxnSp>
            <p:nvCxnSpPr>
              <p:cNvPr id="131" name="直接箭头连接符 130"/>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4" name="直接箭头连接符 133"/>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5" name="直接箭头连接符 134"/>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6" name="直接箭头连接符 135"/>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7" name="直接箭头连接符 136"/>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21" name="矩形 120"/>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矩形 121"/>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23" name="组合 122"/>
            <p:cNvGrpSpPr/>
            <p:nvPr/>
          </p:nvGrpSpPr>
          <p:grpSpPr>
            <a:xfrm>
              <a:off x="6865224" y="4815440"/>
              <a:ext cx="1015079" cy="440763"/>
              <a:chOff x="5475930" y="4777775"/>
              <a:chExt cx="828699" cy="480046"/>
            </a:xfrm>
          </p:grpSpPr>
          <p:cxnSp>
            <p:nvCxnSpPr>
              <p:cNvPr id="124" name="直接箭头连接符 123"/>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5" name="直接箭头连接符 12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7" name="直接箭头连接符 126"/>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0" name="直接箭头连接符 129"/>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138" name="直接箭头连接符 137"/>
          <p:cNvCxnSpPr/>
          <p:nvPr/>
        </p:nvCxnSpPr>
        <p:spPr>
          <a:xfrm flipV="1">
            <a:off x="4289025" y="4358135"/>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sp>
        <p:nvSpPr>
          <p:cNvPr id="100" name="矩形 99"/>
          <p:cNvSpPr/>
          <p:nvPr/>
        </p:nvSpPr>
        <p:spPr>
          <a:xfrm>
            <a:off x="3625156" y="2820987"/>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矩形 107"/>
          <p:cNvSpPr/>
          <p:nvPr/>
        </p:nvSpPr>
        <p:spPr>
          <a:xfrm>
            <a:off x="3739379" y="158716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18668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10778"/>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0510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2" name="Line 17"/>
          <p:cNvSpPr>
            <a:spLocks noChangeShapeType="1"/>
          </p:cNvSpPr>
          <p:nvPr/>
        </p:nvSpPr>
        <p:spPr bwMode="auto">
          <a:xfrm>
            <a:off x="3975937" y="3127732"/>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3" name="Line 17"/>
          <p:cNvSpPr>
            <a:spLocks noChangeShapeType="1"/>
          </p:cNvSpPr>
          <p:nvPr/>
        </p:nvSpPr>
        <p:spPr bwMode="auto">
          <a:xfrm>
            <a:off x="3975937" y="188248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4" name="流程图: 手动操作 113"/>
          <p:cNvSpPr/>
          <p:nvPr/>
        </p:nvSpPr>
        <p:spPr>
          <a:xfrm rot="16200000">
            <a:off x="4593781" y="213705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4508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69262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0942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2186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1058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08050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5" name="肘形连接符 14"/>
          <p:cNvCxnSpPr/>
          <p:nvPr/>
        </p:nvCxnSpPr>
        <p:spPr>
          <a:xfrm rot="10800000">
            <a:off x="3297309" y="3828972"/>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86" name="组合 85"/>
          <p:cNvGrpSpPr/>
          <p:nvPr/>
        </p:nvGrpSpPr>
        <p:grpSpPr>
          <a:xfrm flipV="1">
            <a:off x="7656485" y="222293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506622" y="383972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0248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57516"/>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1642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73" name="矩形 72"/>
          <p:cNvSpPr/>
          <p:nvPr/>
        </p:nvSpPr>
        <p:spPr>
          <a:xfrm>
            <a:off x="6029520" y="2180051"/>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endParaRPr lang="zh-CN" altLang="en-US" dirty="0"/>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ln>
            </p:spPr>
            <p:txBody>
              <a:bodyPr wrap="none" anchor="ctr"/>
              <a:lstStyle/>
              <a:p>
                <a:endParaRPr lang="zh-CN" altLang="en-US" sz="1600"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en-US" altLang="zh-CN" sz="1895" b="1" dirty="0">
                  <a:solidFill>
                    <a:srgbClr val="FF6600"/>
                  </a:solidFill>
                  <a:latin typeface="微软雅黑" panose="020B0503020204020204" pitchFamily="34" charset="-122"/>
                  <a:ea typeface="微软雅黑" panose="020B0503020204020204" pitchFamily="34" charset="-122"/>
                </a:rPr>
                <a:t>LW</a:t>
              </a:r>
              <a:r>
                <a:rPr lang="zh-CN" altLang="en-US" sz="1895" b="1" dirty="0">
                  <a:solidFill>
                    <a:srgbClr val="FF6600"/>
                  </a:solidFill>
                  <a:latin typeface="微软雅黑" panose="020B0503020204020204" pitchFamily="34" charset="-122"/>
                  <a:ea typeface="微软雅黑" panose="020B0503020204020204" pitchFamily="34" charset="-122"/>
                </a:rPr>
                <a:t>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rPr>
                <a:t>取指微程序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C00000"/>
                  </a:solidFill>
                  <a:latin typeface="微软雅黑" panose="020B0503020204020204" pitchFamily="34" charset="-122"/>
                  <a:ea typeface="微软雅黑" panose="020B0503020204020204" pitchFamily="34" charset="-122"/>
                </a:rPr>
                <a:t>微命令</a:t>
              </a:r>
              <a:endParaRPr lang="en-US" altLang="zh-CN" sz="1895"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chemeClr val="accent5"/>
                  </a:solidFill>
                  <a:latin typeface="微软雅黑" panose="020B0503020204020204" pitchFamily="34" charset="-122"/>
                  <a:ea typeface="微软雅黑" panose="020B0503020204020204" pitchFamily="34" charset="-122"/>
                </a:rPr>
                <a:t>判断字段</a:t>
              </a:r>
              <a:endParaRPr lang="en-US" altLang="zh-CN" sz="1895"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C000"/>
                  </a:solidFill>
                  <a:latin typeface="微软雅黑" panose="020B0503020204020204" pitchFamily="34" charset="-122"/>
                  <a:ea typeface="微软雅黑" panose="020B0503020204020204" pitchFamily="34" charset="-122"/>
                </a:rPr>
                <a:t>下址字段</a:t>
              </a:r>
              <a:endParaRPr lang="en-US" altLang="zh-CN" sz="1895"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lw</a:t>
              </a:r>
              <a:endParaRPr lang="zh-CN" altLang="en-US" sz="1895" kern="0" dirty="0">
                <a:latin typeface="Calibri" panose="020F0502020204030204"/>
                <a:ea typeface="宋体" panose="02010600030101010101" pitchFamily="2" charset="-122"/>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J</a:t>
              </a:r>
              <a:endParaRPr lang="zh-CN" altLang="en-US" sz="1895" kern="0" dirty="0">
                <a:latin typeface="Calibri" panose="020F0502020204030204"/>
                <a:ea typeface="宋体" panose="02010600030101010101" pitchFamily="2" charset="-122"/>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R</a:t>
              </a:r>
              <a:r>
                <a:rPr lang="en-US" altLang="zh-CN" sz="1895" kern="0" baseline="-25000" dirty="0">
                  <a:solidFill>
                    <a:sysClr val="window" lastClr="FFFFFF"/>
                  </a:solidFill>
                  <a:latin typeface="Calibri" panose="020F0502020204030204"/>
                  <a:ea typeface="宋体" panose="02010600030101010101" pitchFamily="2" charset="-122"/>
                </a:rPr>
                <a:t>d</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0</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funct</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0</a:t>
              </a:r>
              <a:endParaRPr lang="zh-CN" altLang="en-US" sz="1895" kern="0" dirty="0">
                <a:latin typeface="Calibri" panose="020F0502020204030204"/>
                <a:ea typeface="宋体" panose="02010600030101010101" pitchFamily="2" charset="-122"/>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32</a:t>
              </a:r>
              <a:endParaRPr lang="zh-CN" altLang="en-US" sz="1895" kern="0" dirty="0">
                <a:latin typeface="Calibri" panose="020F0502020204030204"/>
                <a:ea typeface="宋体" panose="02010600030101010101" pitchFamily="2" charset="-122"/>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beq</a:t>
              </a:r>
              <a:endParaRPr lang="zh-CN" altLang="en-US" sz="1895" kern="0" dirty="0">
                <a:latin typeface="Calibri" panose="020F0502020204030204"/>
                <a:ea typeface="宋体" panose="02010600030101010101" pitchFamily="2" charset="-122"/>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sw</a:t>
              </a:r>
              <a:endParaRPr lang="zh-CN" altLang="en-US" sz="1895" kern="0" dirty="0">
                <a:latin typeface="Calibri" panose="020F0502020204030204"/>
                <a:ea typeface="宋体" panose="02010600030101010101" pitchFamily="2" charset="-122"/>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140" kern="0" dirty="0">
                <a:solidFill>
                  <a:sysClr val="window" lastClr="FFFFFF"/>
                </a:solidFill>
                <a:latin typeface="微软雅黑" panose="020B0503020204020204" pitchFamily="34" charset="-122"/>
                <a:ea typeface="微软雅黑" panose="020B0503020204020204" pitchFamily="34" charset="-122"/>
              </a:endParaRP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latin typeface="微软雅黑" panose="020B0503020204020204" pitchFamily="34" charset="-122"/>
                  <a:ea typeface="微软雅黑" panose="020B0503020204020204" pitchFamily="34" charset="-122"/>
                </a:rPr>
                <a:t>微指令</a:t>
              </a:r>
              <a:endParaRPr lang="en-US" altLang="zh-CN" sz="1895"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1699980" y="1348098"/>
            <a:ext cx="3750783" cy="579957"/>
            <a:chOff x="371537" y="4732301"/>
            <a:chExt cx="2678518" cy="579957"/>
          </a:xfrm>
        </p:grpSpPr>
        <p:sp>
          <p:nvSpPr>
            <p:cNvPr id="264" name="矩形 26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endParaRPr lang="zh-CN" altLang="en-US" dirty="0"/>
          </a:p>
        </p:txBody>
      </p:sp>
      <p:sp>
        <p:nvSpPr>
          <p:cNvPr id="3" name="内容占位符 2"/>
          <p:cNvSpPr>
            <a:spLocks noGrp="1"/>
          </p:cNvSpPr>
          <p:nvPr>
            <p:ph idx="1"/>
          </p:nvPr>
        </p:nvSpPr>
        <p:spPr>
          <a:xfrm>
            <a:off x="487822" y="942764"/>
            <a:ext cx="10359471" cy="5637024"/>
          </a:xfrm>
        </p:spPr>
        <p:txBody>
          <a:bodyPr/>
          <a:lstStyle/>
          <a:p>
            <a:pPr marL="325120" lvl="0" indent="-325120">
              <a:lnSpc>
                <a:spcPct val="150000"/>
              </a:lnSpc>
              <a:spcBef>
                <a:spcPts val="570"/>
              </a:spcBef>
              <a:spcAft>
                <a:spcPts val="570"/>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20" lvl="0" indent="-325120">
              <a:lnSpc>
                <a:spcPct val="150000"/>
              </a:lnSpc>
              <a:spcBef>
                <a:spcPts val="570"/>
              </a:spcBef>
              <a:spcAft>
                <a:spcPts val="570"/>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p:cNvGraphicFramePr>
            <a:graphicFrameLocks noGrp="1"/>
          </p:cNvGraphicFramePr>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gridCol w="1609786"/>
                <a:gridCol w="1609786"/>
                <a:gridCol w="1609786"/>
                <a:gridCol w="1609786"/>
                <a:gridCol w="1609786"/>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存储容量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存储速度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介质</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主存</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数据与程序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大</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机器字长</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慢</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tr>
              <a:tr h="765669">
                <a:tc>
                  <a:txBody>
                    <a:bodyPr/>
                    <a:lstStyle/>
                    <a:p>
                      <a:r>
                        <a:rPr lang="zh-CN" altLang="en-US" sz="2000" b="1" dirty="0">
                          <a:latin typeface="+mn-ea"/>
                          <a:ea typeface="+mn-ea"/>
                        </a:rPr>
                        <a:t>控制存储器</a:t>
                      </a:r>
                      <a:endParaRPr lang="zh-CN" altLang="en-US" sz="2000" b="1" dirty="0">
                        <a:latin typeface="+mn-ea"/>
                        <a:ea typeface="+mn-ea"/>
                      </a:endParaRPr>
                    </a:p>
                  </a:txBody>
                  <a:tcPr marL="98782" marR="98782" marT="49391" marB="49391" anchor="ctr" anchorCtr="1"/>
                </a:tc>
                <a:tc>
                  <a:txBody>
                    <a:bodyPr/>
                    <a:lstStyle/>
                    <a:p>
                      <a:r>
                        <a:rPr lang="zh-CN" altLang="en-US" sz="2000" dirty="0">
                          <a:latin typeface="+mn-ea"/>
                          <a:ea typeface="+mn-ea"/>
                        </a:rPr>
                        <a:t>微程序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小</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微指令长度</a:t>
                      </a:r>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快</a:t>
                      </a:r>
                      <a:endParaRPr lang="zh-CN" altLang="en-US" sz="2000" dirty="0">
                        <a:latin typeface="+mn-ea"/>
                        <a:ea typeface="+mn-ea"/>
                      </a:endParaRP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endParaRPr lang="zh-CN" altLang="en-US" dirty="0"/>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endParaRPr lang="zh-CN" altLang="en-US"/>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p:cNvSpPr txBox="1"/>
          <p:nvPr/>
        </p:nvSpPr>
        <p:spPr>
          <a:xfrm>
            <a:off x="1781539" y="2287221"/>
            <a:ext cx="2856987" cy="123469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ransition spd="slow" advTm="580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PC (Program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IR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AR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DR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AC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dirty="0">
                <a:solidFill>
                  <a:prstClr val="black"/>
                </a:solidFill>
                <a:cs typeface="Segoe UI Black" panose="020B0A02040204020203" pitchFamily="34" charset="0"/>
                <a:sym typeface="Arial" panose="020B0604020202020204" pitchFamily="34" charset="0"/>
              </a:rPr>
              <a:t>PSW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gridCol w="2300586"/>
                <a:gridCol w="2494964"/>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endParaRPr lang="zh-CN" altLang="en-US" sz="14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r>
            </a:tbl>
          </a:graphicData>
        </a:graphic>
      </p:graphicFrame>
      <p:sp>
        <p:nvSpPr>
          <p:cNvPr id="2" name="标题 1"/>
          <p:cNvSpPr>
            <a:spLocks noGrp="1"/>
          </p:cNvSpPr>
          <p:nvPr>
            <p:ph type="title"/>
          </p:nvPr>
        </p:nvSpPr>
        <p:spPr/>
        <p:txBody>
          <a:bodyPr/>
          <a:lstStyle/>
          <a:p>
            <a:r>
              <a:rPr lang="zh-CN" altLang="en-US" dirty="0"/>
              <a:t>取指令微程序</a:t>
            </a:r>
            <a:endParaRPr lang="zh-CN" altLang="en-US" dirty="0"/>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5"/>
                <a:t>  </a:t>
              </a:r>
              <a:endParaRPr lang="zh-CN" altLang="en-US" sz="1895"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5">
                  <a:latin typeface="Consolas" panose="020B0609020204030204" pitchFamily="49" charset="0"/>
                </a:rPr>
                <a:t> </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smtClean="0">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Sld>
  <p:clrMapOvr>
    <a:masterClrMapping/>
  </p:clrMapOvr>
  <p:transition spd="slow" advTm="8442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6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endParaRPr lang="zh-CN" altLang="en-US"/>
          </a:p>
        </p:txBody>
      </p:sp>
      <p:graphicFrame>
        <p:nvGraphicFramePr>
          <p:cNvPr id="7" name="表格 6"/>
          <p:cNvGraphicFramePr>
            <a:graphicFrameLocks noGrp="1"/>
          </p:cNvGraphicFramePr>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gridCol w="720000"/>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smtClean="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smtClean="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p:cNvGrpSpPr/>
          <p:nvPr/>
        </p:nvGrpSpPr>
        <p:grpSpPr>
          <a:xfrm>
            <a:off x="4245017" y="265247"/>
            <a:ext cx="2565896" cy="579957"/>
            <a:chOff x="371537" y="4732301"/>
            <a:chExt cx="2678518" cy="579957"/>
          </a:xfrm>
        </p:grpSpPr>
        <p:sp>
          <p:nvSpPr>
            <p:cNvPr id="21" name="矩形 2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程序执行动态？</a:t>
            </a:r>
            <a:endParaRPr lang="zh-CN" altLang="en-US" dirty="0"/>
          </a:p>
        </p:txBody>
      </p:sp>
      <p:graphicFrame>
        <p:nvGraphicFramePr>
          <p:cNvPr id="6" name="表格 5"/>
          <p:cNvGraphicFramePr>
            <a:graphicFrameLocks noGrp="1"/>
          </p:cNvGraphicFramePr>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gridCol w="1996777"/>
                <a:gridCol w="1460500"/>
              </a:tblGrid>
              <a:tr h="322779">
                <a:tc>
                  <a:txBody>
                    <a:bodyPr/>
                    <a:lstStyle/>
                    <a:p>
                      <a:pPr algn="ctr"/>
                      <a:r>
                        <a:rPr lang="zh-CN" altLang="en-US" sz="1200" dirty="0"/>
                        <a:t>地址</a:t>
                      </a:r>
                      <a:endParaRPr lang="zh-CN" altLang="en-US" sz="1200" dirty="0"/>
                    </a:p>
                  </a:txBody>
                  <a:tcPr/>
                </a:tc>
                <a:tc>
                  <a:txBody>
                    <a:bodyPr/>
                    <a:lstStyle/>
                    <a:p>
                      <a:r>
                        <a:rPr lang="zh-CN" altLang="en-US" sz="1200" dirty="0"/>
                        <a:t>微程序</a:t>
                      </a:r>
                      <a:endParaRPr lang="zh-CN" altLang="en-US" sz="1200" dirty="0"/>
                    </a:p>
                  </a:txBody>
                  <a:tcPr anchor="ctr" anchorCtr="1"/>
                </a:tc>
                <a:tc>
                  <a:txBody>
                    <a:bodyPr/>
                    <a:lstStyle/>
                    <a:p>
                      <a:pPr algn="ctr"/>
                      <a:r>
                        <a:rPr lang="zh-CN" altLang="en-US" sz="1200" dirty="0"/>
                        <a:t>微指令</a:t>
                      </a:r>
                      <a:endParaRPr lang="zh-CN" altLang="en-US" sz="1200" dirty="0"/>
                    </a:p>
                  </a:txBody>
                  <a:tcPr/>
                </a:tc>
              </a:tr>
              <a:tr h="216000">
                <a:tc>
                  <a:txBody>
                    <a:bodyPr/>
                    <a:lstStyle/>
                    <a:p>
                      <a:pPr algn="ctr"/>
                      <a:r>
                        <a:rPr lang="en-US" altLang="zh-CN" sz="1000" b="1" dirty="0"/>
                        <a:t>0</a:t>
                      </a:r>
                      <a:endParaRPr lang="en-US" altLang="zh-CN" sz="1000" b="1" dirty="0"/>
                    </a:p>
                  </a:txBody>
                  <a:tcPr>
                    <a:solidFill>
                      <a:srgbClr val="00B050"/>
                    </a:solidFill>
                  </a:tcPr>
                </a:tc>
                <a:tc rowSpan="4">
                  <a:txBody>
                    <a:bodyPr/>
                    <a:lstStyle/>
                    <a:p>
                      <a:r>
                        <a:rPr lang="zh-CN" altLang="en-US" sz="1600" b="1" dirty="0"/>
                        <a:t>取指微程序</a:t>
                      </a:r>
                      <a:endParaRPr lang="zh-CN" altLang="en-US" sz="1600" b="1" dirty="0"/>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00B050"/>
                    </a:solidFill>
                  </a:tcPr>
                </a:tc>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00B050"/>
                    </a:solidFill>
                  </a:tcPr>
                </a:tc>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00B050"/>
                    </a:solidFill>
                  </a:tcPr>
                </a:tc>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endParaRPr lang="zh-CN" altLang="en-US" sz="1600" b="1" dirty="0"/>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C000"/>
                    </a:solidFill>
                  </a:tcPr>
                </a:tc>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C000"/>
                    </a:solidFill>
                  </a:tcPr>
                </a:tc>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4</a:t>
                      </a:r>
                      <a:endParaRPr lang="zh-CN" altLang="en-US" sz="1000" dirty="0"/>
                    </a:p>
                  </a:txBody>
                  <a:tcPr>
                    <a:solidFill>
                      <a:srgbClr val="FFC000"/>
                    </a:solidFill>
                  </a:tcPr>
                </a:tc>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5</a:t>
                      </a:r>
                      <a:endParaRPr lang="zh-CN" altLang="en-US" sz="1000" dirty="0"/>
                    </a:p>
                  </a:txBody>
                  <a:tcPr>
                    <a:solidFill>
                      <a:srgbClr val="FFC000"/>
                    </a:solidFill>
                  </a:tcPr>
                </a:tc>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t>sw</a:t>
                      </a:r>
                      <a:r>
                        <a:rPr lang="zh-CN" altLang="en-US" sz="1600" b="1" dirty="0"/>
                        <a:t>微程序</a:t>
                      </a:r>
                      <a:endParaRPr lang="zh-CN" altLang="en-US" sz="1600" b="1" dirty="0"/>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endParaRPr lang="zh-CN" altLang="en-US" sz="1600" b="1" dirty="0">
                        <a:solidFill>
                          <a:schemeClr val="bg1"/>
                        </a:solidFill>
                      </a:endParaRP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15</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16</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17</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18</a:t>
                      </a:r>
                      <a:endParaRPr lang="zh-CN" altLang="en-US" sz="1000" b="1" dirty="0"/>
                    </a:p>
                  </a:txBody>
                  <a:tcPr>
                    <a:solidFill>
                      <a:srgbClr val="DEEBF7"/>
                    </a:solidFill>
                  </a:tcPr>
                </a:tc>
                <a:tc vMerge="1">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2</a:t>
                      </a:r>
                      <a:endParaRPr lang="zh-CN" altLang="en-US" sz="1000" dirty="0"/>
                    </a:p>
                  </a:txBody>
                  <a:tcPr>
                    <a:solidFill>
                      <a:srgbClr val="FF66FF"/>
                    </a:solidFill>
                  </a:tcPr>
                </a:tc>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cPr/>
                </a:tc>
                <a:tc>
                  <a:txBody>
                    <a:bodyPr/>
                    <a:lstStyle/>
                    <a:p>
                      <a:pPr algn="ctr"/>
                      <a:r>
                        <a:rPr lang="en-US" altLang="zh-CN" sz="1000" dirty="0"/>
                        <a:t>3</a:t>
                      </a:r>
                      <a:endParaRPr lang="zh-CN" altLang="en-US" sz="1000" dirty="0"/>
                    </a:p>
                  </a:txBody>
                  <a:tcPr>
                    <a:solidFill>
                      <a:srgbClr val="FF66FF"/>
                    </a:solidFill>
                  </a:tcPr>
                </a:tc>
              </a:tr>
            </a:tbl>
          </a:graphicData>
        </a:graphic>
      </p:graphicFrame>
      <p:graphicFrame>
        <p:nvGraphicFramePr>
          <p:cNvPr id="8" name="表格 7"/>
          <p:cNvGraphicFramePr>
            <a:graphicFrameLocks noGrp="1"/>
          </p:cNvGraphicFramePr>
          <p:nvPr/>
        </p:nvGraphicFramePr>
        <p:xfrm>
          <a:off x="1126558" y="3213100"/>
          <a:ext cx="3644842" cy="2807658"/>
        </p:xfrm>
        <a:graphic>
          <a:graphicData uri="http://schemas.openxmlformats.org/drawingml/2006/table">
            <a:tbl>
              <a:tblPr firstRow="1" bandRow="1">
                <a:tableStyleId>{5C22544A-7EE6-4342-B048-85BDC9FD1C3A}</a:tableStyleId>
              </a:tblPr>
              <a:tblGrid>
                <a:gridCol w="832021"/>
                <a:gridCol w="2812821"/>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endParaRPr lang="zh-CN" altLang="en-US" sz="2100" dirty="0"/>
                    </a:p>
                  </a:txBody>
                  <a:tcPr marL="107325" marR="107325" marT="53662" marB="53662" anchor="ctr"/>
                </a:tc>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bl>
          </a:graphicData>
        </a:graphic>
      </p:graphicFrame>
      <p:grpSp>
        <p:nvGrpSpPr>
          <p:cNvPr id="9" name="组合 8"/>
          <p:cNvGrpSpPr/>
          <p:nvPr/>
        </p:nvGrpSpPr>
        <p:grpSpPr>
          <a:xfrm>
            <a:off x="1313173" y="1464220"/>
            <a:ext cx="2992641" cy="579957"/>
            <a:chOff x="371537" y="4732301"/>
            <a:chExt cx="2678518" cy="579957"/>
          </a:xfrm>
        </p:grpSpPr>
        <p:sp>
          <p:nvSpPr>
            <p:cNvPr id="10" name="矩形 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358087" y="2689880"/>
            <a:ext cx="902811" cy="523220"/>
          </a:xfrm>
          <a:prstGeom prst="rect">
            <a:avLst/>
          </a:prstGeom>
          <a:noFill/>
        </p:spPr>
        <p:txBody>
          <a:bodyPr wrap="none" rtlCol="0">
            <a:spAutoFit/>
          </a:bodyPr>
          <a:lstStyle/>
          <a:p>
            <a:r>
              <a:rPr lang="zh-CN" altLang="en-US" sz="2800" b="1" dirty="0"/>
              <a:t>主存</a:t>
            </a:r>
            <a:endParaRPr lang="zh-CN" altLang="en-US" sz="2800" b="1" dirty="0"/>
          </a:p>
        </p:txBody>
      </p:sp>
      <p:sp>
        <p:nvSpPr>
          <p:cNvPr id="13" name="文本框 12"/>
          <p:cNvSpPr txBox="1"/>
          <p:nvPr/>
        </p:nvSpPr>
        <p:spPr>
          <a:xfrm>
            <a:off x="10763032" y="3213100"/>
            <a:ext cx="902811" cy="523220"/>
          </a:xfrm>
          <a:prstGeom prst="rect">
            <a:avLst/>
          </a:prstGeom>
          <a:noFill/>
        </p:spPr>
        <p:txBody>
          <a:bodyPr wrap="none" rtlCol="0">
            <a:spAutoFit/>
          </a:bodyPr>
          <a:lstStyle/>
          <a:p>
            <a:r>
              <a:rPr lang="zh-CN" altLang="en-US" sz="2800" b="1" dirty="0"/>
              <a:t>控存</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endParaRPr lang="zh-CN" altLang="en-US" dirty="0"/>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有利于缩短微指令字长度     </a:t>
            </a:r>
            <a:r>
              <a:rPr lang="en-US" altLang="zh-CN" dirty="0">
                <a:cs typeface="Segoe UI Black" panose="020B0A02040204020203" pitchFamily="34" charset="0"/>
                <a:sym typeface="Arial" panose="020B0604020202020204" pitchFamily="34" charset="0"/>
              </a:rPr>
              <a:t>		</a:t>
            </a:r>
            <a:endParaRPr lang="en-US" altLang="zh-CN" dirty="0">
              <a:cs typeface="Segoe UI Black" panose="020B0A02040204020203" pitchFamily="34" charset="0"/>
              <a:sym typeface="Arial" panose="020B0604020202020204" pitchFamily="34" charset="0"/>
            </a:endParaRPr>
          </a:p>
          <a:p>
            <a:pPr>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有利于减少控制存储器容量</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有利于提高微程序执行速度       </a:t>
            </a:r>
            <a:r>
              <a:rPr lang="en-US" altLang="zh-CN" dirty="0">
                <a:cs typeface="Segoe UI Black" panose="020B0A02040204020203" pitchFamily="34" charset="0"/>
                <a:sym typeface="Arial" panose="020B0604020202020204" pitchFamily="34" charset="0"/>
              </a:rPr>
              <a:t>	</a:t>
            </a:r>
            <a:endParaRPr lang="en-US" altLang="zh-CN"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有利于对微指令进行修改</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有利于提高微程序设计的灵活性</a:t>
            </a:r>
            <a:endParaRPr lang="en-US" altLang="zh-CN"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grpSp>
        <p:nvGrpSpPr>
          <p:cNvPr id="4" name="组合 3"/>
          <p:cNvGrpSpPr/>
          <p:nvPr/>
        </p:nvGrpSpPr>
        <p:grpSpPr>
          <a:xfrm>
            <a:off x="8010781" y="5157788"/>
            <a:ext cx="2992641" cy="579957"/>
            <a:chOff x="371537" y="4732301"/>
            <a:chExt cx="2678518" cy="579957"/>
          </a:xfrm>
        </p:grpSpPr>
        <p:sp>
          <p:nvSpPr>
            <p:cNvPr id="5" name="矩形 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2" y="942764"/>
            <a:ext cx="10859882"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取指令，将</a:t>
            </a:r>
            <a:r>
              <a:rPr lang="zh-CN" altLang="en-US" b="1" dirty="0">
                <a:solidFill>
                  <a:srgbClr val="0066FF"/>
                </a:solidFill>
                <a:cs typeface="Segoe UI Black" panose="020B0A02040204020203" pitchFamily="34" charset="0"/>
                <a:sym typeface="Arial" panose="020B0604020202020204" pitchFamily="34" charset="0"/>
              </a:rPr>
              <a:t>机器指令</a:t>
            </a:r>
            <a:r>
              <a:rPr lang="zh-CN" altLang="en-US" b="1" dirty="0">
                <a:solidFill>
                  <a:srgbClr val="FF0000"/>
                </a:solidFill>
                <a:cs typeface="Segoe UI Black" panose="020B0A02040204020203" pitchFamily="34" charset="0"/>
                <a:sym typeface="Arial" panose="020B0604020202020204" pitchFamily="34" charset="0"/>
              </a:rPr>
              <a:t>译码</a:t>
            </a:r>
            <a:r>
              <a:rPr lang="zh-CN" altLang="en-US" b="1" dirty="0">
                <a:solidFill>
                  <a:prstClr val="black"/>
                </a:solidFill>
                <a:cs typeface="Segoe UI Black" panose="020B0A02040204020203" pitchFamily="34" charset="0"/>
                <a:sym typeface="Arial" panose="020B0604020202020204" pitchFamily="34" charset="0"/>
              </a:rPr>
              <a:t>并生成</a:t>
            </a:r>
            <a:r>
              <a:rPr lang="zh-CN" altLang="en-US" b="1" dirty="0">
                <a:solidFill>
                  <a:srgbClr val="0066FF"/>
                </a:solidFill>
                <a:cs typeface="Segoe UI Black" panose="020B0A02040204020203" pitchFamily="34" charset="0"/>
                <a:sym typeface="Arial" panose="020B0604020202020204" pitchFamily="34" charset="0"/>
              </a:rPr>
              <a:t>执行部件</a:t>
            </a:r>
            <a:r>
              <a:rPr lang="zh-CN" altLang="en-US" b="1" dirty="0">
                <a:cs typeface="Segoe UI Black" panose="020B0A02040204020203" pitchFamily="34" charset="0"/>
                <a:sym typeface="Arial" panose="020B0604020202020204" pitchFamily="34" charset="0"/>
              </a:rPr>
              <a:t>所需的</a:t>
            </a:r>
            <a:r>
              <a:rPr lang="zh-CN" altLang="en-US" b="1" dirty="0">
                <a:solidFill>
                  <a:srgbClr val="0066FF"/>
                </a:solidFill>
                <a:cs typeface="Segoe UI Black" panose="020B0A02040204020203" pitchFamily="34" charset="0"/>
                <a:sym typeface="Arial" panose="020B0604020202020204" pitchFamily="34" charset="0"/>
              </a:rPr>
              <a:t>控制信号序列 </a:t>
            </a:r>
            <a:r>
              <a:rPr lang="zh-CN" altLang="en-US" b="1">
                <a:solidFill>
                  <a:prstClr val="black"/>
                </a:solidFill>
                <a:cs typeface="Segoe UI Black" panose="020B0A02040204020203" pitchFamily="34" charset="0"/>
                <a:sym typeface="Arial" panose="020B0604020202020204" pitchFamily="34" charset="0"/>
              </a:rPr>
              <a:t>，控制信号按序送</a:t>
            </a:r>
            <a:r>
              <a:rPr lang="zh-CN" altLang="en-US" b="1" dirty="0">
                <a:solidFill>
                  <a:prstClr val="black"/>
                </a:solidFill>
                <a:cs typeface="Segoe UI Black" panose="020B0A02040204020203" pitchFamily="34" charset="0"/>
                <a:sym typeface="Arial" panose="020B0604020202020204" pitchFamily="34" charset="0"/>
              </a:rPr>
              <a:t>至各执行部件控点，引起逻辑门开闭，建立正确的</a:t>
            </a:r>
            <a:r>
              <a:rPr lang="zh-CN" altLang="en-US" b="1" dirty="0">
                <a:solidFill>
                  <a:srgbClr val="0066FF"/>
                </a:solidFill>
                <a:cs typeface="Segoe UI Black" panose="020B0A02040204020203" pitchFamily="34" charset="0"/>
                <a:sym typeface="Arial" panose="020B0604020202020204" pitchFamily="34" charset="0"/>
              </a:rPr>
              <a:t>数据通路</a:t>
            </a:r>
            <a:r>
              <a:rPr lang="zh-CN" altLang="en-US" b="1" dirty="0">
                <a:solidFill>
                  <a:prstClr val="black"/>
                </a:solidFill>
                <a:cs typeface="Segoe UI Black" panose="020B0A02040204020203" pitchFamily="34" charset="0"/>
                <a:sym typeface="Arial" panose="020B0604020202020204" pitchFamily="34" charset="0"/>
              </a:rPr>
              <a:t>，从而完成指令功能。</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endParaRPr lang="zh-CN" altLang="en-US"/>
          </a:p>
        </p:txBody>
      </p:sp>
      <p:sp>
        <p:nvSpPr>
          <p:cNvPr id="107524" name="Rectangle 3"/>
          <p:cNvSpPr>
            <a:spLocks noGrp="1" noChangeArrowheads="1"/>
          </p:cNvSpPr>
          <p:nvPr>
            <p:ph type="body" idx="1"/>
          </p:nvPr>
        </p:nvSpPr>
        <p:spPr/>
        <p:txBody>
          <a:bodyPr/>
          <a:lstStyle/>
          <a:p>
            <a:r>
              <a:rPr lang="zh-CN" altLang="en-US" b="1" dirty="0"/>
              <a:t>直接表示法</a:t>
            </a:r>
            <a:endParaRPr lang="zh-CN" altLang="en-US" b="1" dirty="0"/>
          </a:p>
          <a:p>
            <a:r>
              <a:rPr lang="zh-CN" altLang="en-US" b="1" dirty="0"/>
              <a:t>编码表示法</a:t>
            </a:r>
            <a:endParaRPr lang="zh-CN" altLang="en-US" b="1" dirty="0"/>
          </a:p>
          <a:p>
            <a:r>
              <a:rPr lang="zh-CN" altLang="en-US" b="1" dirty="0"/>
              <a:t>混合表示法</a:t>
            </a:r>
            <a:endParaRPr lang="zh-CN" altLang="en-US" b="1" dirty="0"/>
          </a:p>
          <a:p>
            <a:endParaRPr lang="en-US" altLang="zh-C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endParaRPr lang="zh-CN" altLang="en-US" dirty="0"/>
          </a:p>
        </p:txBody>
      </p:sp>
      <p:sp>
        <p:nvSpPr>
          <p:cNvPr id="129" name="TextBox 24"/>
          <p:cNvSpPr txBox="1"/>
          <p:nvPr/>
        </p:nvSpPr>
        <p:spPr>
          <a:xfrm>
            <a:off x="944055" y="3649531"/>
            <a:ext cx="10727710"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简单直观，便于输出控制，微指令长度太长，控存容量大，如何压缩微指令长度？</a:t>
            </a:r>
            <a:endPar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  （压缩互斥性微指令）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去掉下址字段，采用</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+1 </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的方式生成微指令地址</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改水平型微指令为垂直型微指令   （牺牲并行性）</a:t>
            </a:r>
            <a:endPar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47" name="组合 546"/>
          <p:cNvGrpSpPr/>
          <p:nvPr/>
        </p:nvGrpSpPr>
        <p:grpSpPr>
          <a:xfrm>
            <a:off x="1689773" y="2408626"/>
            <a:ext cx="6747364" cy="776290"/>
            <a:chOff x="1874798" y="5992186"/>
            <a:chExt cx="7116361" cy="818744"/>
          </a:xfrm>
        </p:grpSpPr>
        <p:cxnSp>
          <p:nvCxnSpPr>
            <p:cNvPr id="548" name="直接连接符 547"/>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p:cNvGrpSpPr/>
            <p:nvPr/>
          </p:nvGrpSpPr>
          <p:grpSpPr>
            <a:xfrm>
              <a:off x="1892871" y="6452905"/>
              <a:ext cx="7098288" cy="358025"/>
              <a:chOff x="1892871" y="6452905"/>
              <a:chExt cx="7098288" cy="358025"/>
            </a:xfrm>
          </p:grpSpPr>
          <p:cxnSp>
            <p:nvCxnSpPr>
              <p:cNvPr id="551" name="直接箭头连接符 550"/>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553" name="组合 552"/>
          <p:cNvGrpSpPr/>
          <p:nvPr/>
        </p:nvGrpSpPr>
        <p:grpSpPr>
          <a:xfrm>
            <a:off x="8422964" y="2408627"/>
            <a:ext cx="2125066" cy="764885"/>
            <a:chOff x="8976188" y="5992185"/>
            <a:chExt cx="2241276" cy="806715"/>
          </a:xfrm>
        </p:grpSpPr>
        <p:cxnSp>
          <p:nvCxnSpPr>
            <p:cNvPr id="554" name="直接连接符 553"/>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557" name="组合 556"/>
          <p:cNvGrpSpPr/>
          <p:nvPr/>
        </p:nvGrpSpPr>
        <p:grpSpPr>
          <a:xfrm>
            <a:off x="1570360" y="956947"/>
            <a:ext cx="8991274" cy="1823043"/>
            <a:chOff x="1593519" y="3943658"/>
            <a:chExt cx="8991274" cy="1823043"/>
          </a:xfrm>
        </p:grpSpPr>
        <p:grpSp>
          <p:nvGrpSpPr>
            <p:cNvPr id="558" name="组合 557"/>
            <p:cNvGrpSpPr/>
            <p:nvPr/>
          </p:nvGrpSpPr>
          <p:grpSpPr>
            <a:xfrm>
              <a:off x="1722981" y="4957156"/>
              <a:ext cx="8861812" cy="809545"/>
              <a:chOff x="1885396" y="5530038"/>
              <a:chExt cx="9346443" cy="853817"/>
            </a:xfrm>
          </p:grpSpPr>
          <p:sp>
            <p:nvSpPr>
              <p:cNvPr id="618" name="矩形 617"/>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19" name="矩形 61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1" name="矩形 62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2" name="矩形 62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7" name="矩形 62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8" name="矩形 62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30" name="矩形 62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646" name="组合 645"/>
              <p:cNvGrpSpPr/>
              <p:nvPr/>
            </p:nvGrpSpPr>
            <p:grpSpPr>
              <a:xfrm>
                <a:off x="1892871" y="5914604"/>
                <a:ext cx="9338968" cy="469251"/>
                <a:chOff x="2346480" y="4271888"/>
                <a:chExt cx="9338968" cy="469251"/>
              </a:xfrm>
              <a:noFill/>
            </p:grpSpPr>
            <p:sp>
              <p:nvSpPr>
                <p:cNvPr id="647" name="矩形 64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650" name="矩形 64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651" name="矩形 65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652" name="矩形 65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653" name="矩形 65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654" name="矩形 65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655" name="矩形 65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656" name="矩形 65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657" name="矩形 65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658" name="矩形 65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659" name="矩形 65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660" name="矩形 65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661" name="矩形 66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662" name="矩形 66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663" name="矩形 66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664" name="矩形 66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665" name="矩形 66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666" name="矩形 66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667" name="矩形 66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668" name="矩形 66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669" name="矩形 66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670" name="矩形 66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671" name="矩形 67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672" name="矩形 67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673" name="矩形 67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674" name="矩形 67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675" name="矩形 67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559" name="组合 558"/>
            <p:cNvGrpSpPr/>
            <p:nvPr/>
          </p:nvGrpSpPr>
          <p:grpSpPr>
            <a:xfrm>
              <a:off x="1593519" y="3943658"/>
              <a:ext cx="8821660" cy="1446299"/>
              <a:chOff x="1593519" y="3943658"/>
              <a:chExt cx="8821660" cy="1446299"/>
            </a:xfrm>
          </p:grpSpPr>
          <p:cxnSp>
            <p:nvCxnSpPr>
              <p:cNvPr id="560" name="直接箭头连接符 5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p:cNvGrpSpPr/>
              <p:nvPr/>
            </p:nvGrpSpPr>
            <p:grpSpPr>
              <a:xfrm>
                <a:off x="1593519" y="3943658"/>
                <a:ext cx="6987258" cy="656951"/>
                <a:chOff x="1593519" y="3943658"/>
                <a:chExt cx="6987258" cy="656951"/>
              </a:xfrm>
            </p:grpSpPr>
            <p:sp>
              <p:nvSpPr>
                <p:cNvPr id="596" name="文本框 595"/>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p:cNvGrpSpPr/>
              <p:nvPr/>
            </p:nvGrpSpPr>
            <p:grpSpPr>
              <a:xfrm>
                <a:off x="8401785" y="3943659"/>
                <a:ext cx="774540" cy="1025994"/>
                <a:chOff x="8929458" y="4461114"/>
                <a:chExt cx="816898" cy="1082103"/>
              </a:xfrm>
            </p:grpSpPr>
            <p:cxnSp>
              <p:nvCxnSpPr>
                <p:cNvPr id="592" name="直接箭头连接符 59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p:cNvGrpSpPr/>
              <p:nvPr/>
            </p:nvGrpSpPr>
            <p:grpSpPr>
              <a:xfrm>
                <a:off x="9204020" y="4210243"/>
                <a:ext cx="1211159" cy="756956"/>
                <a:chOff x="9778247" y="4742277"/>
                <a:chExt cx="1277395" cy="798352"/>
              </a:xfrm>
            </p:grpSpPr>
            <p:cxnSp>
              <p:nvCxnSpPr>
                <p:cNvPr id="586" name="直接箭头连接符 58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591" name="直接箭头连接符 59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676" name="组合 675"/>
          <p:cNvGrpSpPr/>
          <p:nvPr/>
        </p:nvGrpSpPr>
        <p:grpSpPr>
          <a:xfrm>
            <a:off x="1570360" y="950597"/>
            <a:ext cx="2208066" cy="1451683"/>
            <a:chOff x="1570360" y="956947"/>
            <a:chExt cx="2208066" cy="1451683"/>
          </a:xfrm>
        </p:grpSpPr>
        <p:cxnSp>
          <p:nvCxnSpPr>
            <p:cNvPr id="677" name="直接箭头连接符 676"/>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681" name="矩形 680"/>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2" name="矩形 681"/>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3" name="矩形 682"/>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4" name="矩形 683"/>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5" name="矩形 684"/>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7" name="文本框 686"/>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p:cNvGrpSpPr/>
          <p:nvPr/>
        </p:nvGrpSpPr>
        <p:grpSpPr>
          <a:xfrm>
            <a:off x="6764811" y="956947"/>
            <a:ext cx="1792807" cy="1451683"/>
            <a:chOff x="6764811" y="956947"/>
            <a:chExt cx="1792807" cy="1451683"/>
          </a:xfrm>
        </p:grpSpPr>
        <p:cxnSp>
          <p:nvCxnSpPr>
            <p:cNvPr id="700" name="直接箭头连接符 699"/>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p:cNvGrpSpPr/>
            <p:nvPr/>
          </p:nvGrpSpPr>
          <p:grpSpPr>
            <a:xfrm>
              <a:off x="6894830" y="1970445"/>
              <a:ext cx="1528133" cy="438185"/>
              <a:chOff x="6894830" y="1970445"/>
              <a:chExt cx="1528133" cy="438185"/>
            </a:xfrm>
          </p:grpSpPr>
          <p:sp>
            <p:nvSpPr>
              <p:cNvPr id="711" name="矩形 710"/>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2" name="矩形 71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3" name="矩形 71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4" name="矩形 71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5" name="矩形 71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698" name="矩形 697"/>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endParaRPr lang="zh-CN" altLang="en-US" dirty="0"/>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endParaRPr lang="zh-CN" altLang="en-US" sz="1325" dirty="0">
                  <a:solidFill>
                    <a:srgbClr val="FF6600"/>
                  </a:solidFill>
                  <a:latin typeface="Segoe UI Black" panose="020B0A02040204020203" pitchFamily="34" charset="0"/>
                  <a:cs typeface="Segoe UI Black" panose="020B0A02040204020203" pitchFamily="34" charset="0"/>
                </a:endParaRP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endPar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4" name="组合 203"/>
          <p:cNvGrpSpPr/>
          <p:nvPr/>
        </p:nvGrpSpPr>
        <p:grpSpPr>
          <a:xfrm>
            <a:off x="1885585" y="5605671"/>
            <a:ext cx="8870070" cy="812201"/>
            <a:chOff x="1691564" y="1967789"/>
            <a:chExt cx="8870070" cy="812201"/>
          </a:xfrm>
        </p:grpSpPr>
        <p:sp>
          <p:nvSpPr>
            <p:cNvPr id="205" name="矩形 204"/>
            <p:cNvSpPr/>
            <p:nvPr/>
          </p:nvSpPr>
          <p:spPr bwMode="auto">
            <a:xfrm>
              <a:off x="9037069" y="1970979"/>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06" name="组合 205"/>
            <p:cNvGrpSpPr/>
            <p:nvPr/>
          </p:nvGrpSpPr>
          <p:grpSpPr>
            <a:xfrm>
              <a:off x="1699822" y="1970445"/>
              <a:ext cx="8861812" cy="809545"/>
              <a:chOff x="1885396" y="5530038"/>
              <a:chExt cx="9346443" cy="853817"/>
            </a:xfrm>
          </p:grpSpPr>
          <p:sp>
            <p:nvSpPr>
              <p:cNvPr id="208" name="矩形 20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09" name="矩形 208"/>
              <p:cNvSpPr/>
              <p:nvPr/>
            </p:nvSpPr>
            <p:spPr bwMode="auto">
              <a:xfrm>
                <a:off x="220792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0" name="矩形 209"/>
              <p:cNvSpPr/>
              <p:nvPr/>
            </p:nvSpPr>
            <p:spPr bwMode="auto">
              <a:xfrm>
                <a:off x="2530454"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317551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498041"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3820570"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5" name="矩形 21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6" name="矩形 21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7" name="矩形 21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8" name="矩形 21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20" name="矩形 21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36450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6" name="矩形 225"/>
              <p:cNvSpPr/>
              <p:nvPr/>
            </p:nvSpPr>
            <p:spPr bwMode="auto">
              <a:xfrm>
                <a:off x="7686721"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7" name="矩形 226"/>
              <p:cNvSpPr/>
              <p:nvPr/>
            </p:nvSpPr>
            <p:spPr bwMode="auto">
              <a:xfrm>
                <a:off x="800893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331465"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9" name="矩形 228"/>
              <p:cNvSpPr/>
              <p:nvPr/>
            </p:nvSpPr>
            <p:spPr bwMode="auto">
              <a:xfrm>
                <a:off x="8653994"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30" name="矩形 22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1</a:t>
                </a:r>
                <a:endParaRPr lang="zh-CN" altLang="en-US" sz="1325" b="1" baseline="-25000" dirty="0">
                  <a:latin typeface="Segoe UI" panose="020B0502040204020203" pitchFamily="34" charset="0"/>
                  <a:cs typeface="Segoe UI" panose="020B0502040204020203" pitchFamily="34" charset="0"/>
                </a:endParaRPr>
              </a:p>
            </p:txBody>
          </p:sp>
          <p:sp>
            <p:nvSpPr>
              <p:cNvPr id="231" name="矩形 23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2</a:t>
                </a:r>
                <a:endParaRPr lang="zh-CN" altLang="en-US" sz="1325" b="1" baseline="-25000" dirty="0">
                  <a:latin typeface="Segoe UI" panose="020B0502040204020203" pitchFamily="34" charset="0"/>
                  <a:cs typeface="Segoe UI" panose="020B0502040204020203" pitchFamily="34" charset="0"/>
                </a:endParaRPr>
              </a:p>
            </p:txBody>
          </p:sp>
          <p:sp>
            <p:nvSpPr>
              <p:cNvPr id="232" name="矩形 23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6" name="组合 235"/>
              <p:cNvGrpSpPr/>
              <p:nvPr/>
            </p:nvGrpSpPr>
            <p:grpSpPr>
              <a:xfrm>
                <a:off x="1892871" y="5914604"/>
                <a:ext cx="9338968" cy="469251"/>
                <a:chOff x="2346480" y="4271888"/>
                <a:chExt cx="9338968" cy="469251"/>
              </a:xfrm>
              <a:noFill/>
            </p:grpSpPr>
            <p:sp>
              <p:nvSpPr>
                <p:cNvPr id="237" name="矩形 23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7</a:t>
                  </a:r>
                  <a:endParaRPr lang="zh-CN" altLang="en-US" sz="1325" b="1" dirty="0">
                    <a:latin typeface="Segoe UI" panose="020B0502040204020203" pitchFamily="34" charset="0"/>
                    <a:cs typeface="Segoe UI" panose="020B0502040204020203" pitchFamily="34" charset="0"/>
                  </a:endParaRPr>
                </a:p>
              </p:txBody>
            </p:sp>
            <p:sp>
              <p:nvSpPr>
                <p:cNvPr id="244" name="矩形 24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sp>
          <p:nvSpPr>
            <p:cNvPr id="207" name="矩形 206"/>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p:cNvGrpSpPr/>
          <p:nvPr/>
        </p:nvGrpSpPr>
        <p:grpSpPr>
          <a:xfrm>
            <a:off x="2732794" y="3217936"/>
            <a:ext cx="7655135" cy="1823645"/>
            <a:chOff x="2911682" y="956947"/>
            <a:chExt cx="7655135" cy="1823645"/>
          </a:xfrm>
        </p:grpSpPr>
        <p:grpSp>
          <p:nvGrpSpPr>
            <p:cNvPr id="267" name="组合 266"/>
            <p:cNvGrpSpPr/>
            <p:nvPr/>
          </p:nvGrpSpPr>
          <p:grpSpPr>
            <a:xfrm>
              <a:off x="2928959" y="2340732"/>
              <a:ext cx="7637858" cy="439860"/>
              <a:chOff x="2017961" y="4277865"/>
              <a:chExt cx="8055542" cy="463916"/>
            </a:xfrm>
            <a:noFill/>
          </p:grpSpPr>
          <p:sp>
            <p:nvSpPr>
              <p:cNvPr id="330" name="矩形 329"/>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331" name="矩形 330"/>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332" name="矩形 331"/>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333" name="矩形 332"/>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343" name="矩形 342"/>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268" name="组合 267"/>
            <p:cNvGrpSpPr/>
            <p:nvPr/>
          </p:nvGrpSpPr>
          <p:grpSpPr>
            <a:xfrm>
              <a:off x="2911682" y="956947"/>
              <a:ext cx="7639626" cy="1451683"/>
              <a:chOff x="2911682" y="956947"/>
              <a:chExt cx="7639626" cy="1451683"/>
            </a:xfrm>
          </p:grpSpPr>
          <p:sp>
            <p:nvSpPr>
              <p:cNvPr id="269" name="矩形 268"/>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0" name="矩形 269"/>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1" name="矩形 270"/>
              <p:cNvSpPr/>
              <p:nvPr/>
            </p:nvSpPr>
            <p:spPr bwMode="auto">
              <a:xfrm>
                <a:off x="384045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4142582"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6" name="矩形 275"/>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1" name="矩形 280"/>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2" name="矩形 28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3" name="矩形 28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4" name="矩形 28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矩形 28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6" name="矩形 285"/>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9332587"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9640826"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9939984"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10245798"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p:cNvGrpSpPr/>
              <p:nvPr/>
            </p:nvGrpSpPr>
            <p:grpSpPr>
              <a:xfrm>
                <a:off x="8378626" y="956948"/>
                <a:ext cx="774540" cy="1025994"/>
                <a:chOff x="8929458" y="4461114"/>
                <a:chExt cx="816898" cy="1082103"/>
              </a:xfrm>
            </p:grpSpPr>
            <p:cxnSp>
              <p:nvCxnSpPr>
                <p:cNvPr id="326" name="直接箭头连接符 32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p:cNvGrpSpPr/>
              <p:nvPr/>
            </p:nvGrpSpPr>
            <p:grpSpPr>
              <a:xfrm>
                <a:off x="9180861" y="1223532"/>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dirty="0">
                    <a:solidFill>
                      <a:schemeClr val="accent2">
                        <a:lumMod val="75000"/>
                      </a:schemeClr>
                    </a:solidFill>
                    <a:latin typeface="Segoe UI" panose="020B0502040204020203" pitchFamily="34" charset="0"/>
                    <a:cs typeface="Segoe UI" panose="020B0502040204020203" pitchFamily="34" charset="0"/>
                  </a:endParaRP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p:cNvSpPr/>
              <p:nvPr/>
            </p:nvSpPr>
            <p:spPr bwMode="auto">
              <a:xfrm>
                <a:off x="9031484" y="1972143"/>
                <a:ext cx="305508" cy="431103"/>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319" name="矩形 318"/>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endParaRPr lang="zh-CN" altLang="en-US"/>
          </a:p>
        </p:txBody>
      </p:sp>
      <p:grpSp>
        <p:nvGrpSpPr>
          <p:cNvPr id="4" name="组合 3"/>
          <p:cNvGrpSpPr/>
          <p:nvPr/>
        </p:nvGrpSpPr>
        <p:grpSpPr>
          <a:xfrm>
            <a:off x="1791214" y="2789626"/>
            <a:ext cx="6747364" cy="776290"/>
            <a:chOff x="1874798" y="5992186"/>
            <a:chExt cx="7116361" cy="818744"/>
          </a:xfrm>
        </p:grpSpPr>
        <p:cxnSp>
          <p:nvCxnSpPr>
            <p:cNvPr id="5" name="直接连接符 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892871" y="6452905"/>
              <a:ext cx="7098288" cy="358025"/>
              <a:chOff x="1892871" y="6452905"/>
              <a:chExt cx="7098288" cy="358025"/>
            </a:xfrm>
          </p:grpSpPr>
          <p:cxnSp>
            <p:nvCxnSpPr>
              <p:cNvPr id="8" name="直接箭头连接符 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p:cNvGrpSpPr/>
          <p:nvPr/>
        </p:nvGrpSpPr>
        <p:grpSpPr>
          <a:xfrm>
            <a:off x="8524405" y="2789627"/>
            <a:ext cx="2125066" cy="764885"/>
            <a:chOff x="8976188" y="5992185"/>
            <a:chExt cx="2241276" cy="806715"/>
          </a:xfrm>
        </p:grpSpPr>
        <p:cxnSp>
          <p:nvCxnSpPr>
            <p:cNvPr id="11" name="直接连接符 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grpSp>
        <p:nvGrpSpPr>
          <p:cNvPr id="14" name="组合 13"/>
          <p:cNvGrpSpPr/>
          <p:nvPr/>
        </p:nvGrpSpPr>
        <p:grpSpPr>
          <a:xfrm>
            <a:off x="1671801" y="1337947"/>
            <a:ext cx="8991274" cy="1823043"/>
            <a:chOff x="1593519" y="3943658"/>
            <a:chExt cx="8991274" cy="1823043"/>
          </a:xfrm>
        </p:grpSpPr>
        <p:grpSp>
          <p:nvGrpSpPr>
            <p:cNvPr id="15" name="组合 14"/>
            <p:cNvGrpSpPr/>
            <p:nvPr/>
          </p:nvGrpSpPr>
          <p:grpSpPr>
            <a:xfrm>
              <a:off x="1722981" y="4957156"/>
              <a:ext cx="8861812" cy="809545"/>
              <a:chOff x="1885396" y="5530038"/>
              <a:chExt cx="9346443" cy="853817"/>
            </a:xfrm>
          </p:grpSpPr>
          <p:sp>
            <p:nvSpPr>
              <p:cNvPr id="75" name="矩形 7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6" name="矩形 7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103" name="组合 102"/>
              <p:cNvGrpSpPr/>
              <p:nvPr/>
            </p:nvGrpSpPr>
            <p:grpSpPr>
              <a:xfrm>
                <a:off x="1892871" y="5914604"/>
                <a:ext cx="9338968" cy="469251"/>
                <a:chOff x="2346480" y="4271888"/>
                <a:chExt cx="9338968" cy="469251"/>
              </a:xfrm>
              <a:noFill/>
            </p:grpSpPr>
            <p:sp>
              <p:nvSpPr>
                <p:cNvPr id="104" name="矩形 10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6" name="矩形 10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07" name="矩形 10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08" name="矩形 10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29" name="矩形 12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30" name="矩形 12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6" name="组合 15"/>
            <p:cNvGrpSpPr/>
            <p:nvPr/>
          </p:nvGrpSpPr>
          <p:grpSpPr>
            <a:xfrm>
              <a:off x="1593519" y="3943658"/>
              <a:ext cx="8821660" cy="1444948"/>
              <a:chOff x="1593519" y="3943658"/>
              <a:chExt cx="8821660" cy="1444948"/>
            </a:xfrm>
          </p:grpSpPr>
          <p:cxnSp>
            <p:nvCxnSpPr>
              <p:cNvPr id="17" name="直接箭头连接符 1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93519" y="3943658"/>
                <a:ext cx="6987258" cy="656951"/>
                <a:chOff x="1593519" y="3943658"/>
                <a:chExt cx="6987258" cy="656951"/>
              </a:xfrm>
            </p:grpSpPr>
            <p:sp>
              <p:nvSpPr>
                <p:cNvPr id="53" name="文本框 5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01785" y="3943659"/>
                <a:ext cx="774540" cy="1025994"/>
                <a:chOff x="8929458" y="4461114"/>
                <a:chExt cx="816898" cy="1082103"/>
              </a:xfrm>
            </p:grpSpPr>
            <p:cxnSp>
              <p:nvCxnSpPr>
                <p:cNvPr id="49" name="直接箭头连接符 4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p:cNvGrpSpPr/>
              <p:nvPr/>
            </p:nvGrpSpPr>
            <p:grpSpPr>
              <a:xfrm>
                <a:off x="9204020" y="4210243"/>
                <a:ext cx="1211159" cy="756956"/>
                <a:chOff x="9778247" y="4742277"/>
                <a:chExt cx="1277395" cy="798352"/>
              </a:xfrm>
            </p:grpSpPr>
            <p:cxnSp>
              <p:nvCxnSpPr>
                <p:cNvPr id="43" name="直接箭头连接符 4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8" name="直接箭头连接符 4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bwMode="auto">
              <a:xfrm>
                <a:off x="9054643" y="4967199"/>
                <a:ext cx="305508" cy="421407"/>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sp>
        <p:nvSpPr>
          <p:cNvPr id="172" name="矩形 171"/>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p:cNvGrpSpPr/>
          <p:nvPr/>
        </p:nvGrpSpPr>
        <p:grpSpPr>
          <a:xfrm>
            <a:off x="1798302" y="5421714"/>
            <a:ext cx="6747364" cy="776290"/>
            <a:chOff x="1874798" y="5992186"/>
            <a:chExt cx="7116361" cy="818744"/>
          </a:xfrm>
        </p:grpSpPr>
        <p:cxnSp>
          <p:nvCxnSpPr>
            <p:cNvPr id="304" name="直接连接符 303"/>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p:cNvGrpSpPr/>
            <p:nvPr/>
          </p:nvGrpSpPr>
          <p:grpSpPr>
            <a:xfrm>
              <a:off x="1892871" y="6452905"/>
              <a:ext cx="7098288" cy="358025"/>
              <a:chOff x="1892871" y="6452905"/>
              <a:chExt cx="7098288" cy="358025"/>
            </a:xfrm>
          </p:grpSpPr>
          <p:cxnSp>
            <p:nvCxnSpPr>
              <p:cNvPr id="307" name="直接箭头连接符 306"/>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p:cNvGrpSpPr/>
          <p:nvPr/>
        </p:nvGrpSpPr>
        <p:grpSpPr>
          <a:xfrm>
            <a:off x="1678889" y="3970035"/>
            <a:ext cx="7869018" cy="1821973"/>
            <a:chOff x="1593519" y="3943658"/>
            <a:chExt cx="7869018" cy="1821973"/>
          </a:xfrm>
        </p:grpSpPr>
        <p:grpSp>
          <p:nvGrpSpPr>
            <p:cNvPr id="314" name="组合 313"/>
            <p:cNvGrpSpPr/>
            <p:nvPr/>
          </p:nvGrpSpPr>
          <p:grpSpPr>
            <a:xfrm>
              <a:off x="1722981" y="4957154"/>
              <a:ext cx="7647644" cy="808477"/>
              <a:chOff x="1885396" y="5530038"/>
              <a:chExt cx="8065875" cy="852691"/>
            </a:xfrm>
          </p:grpSpPr>
          <p:sp>
            <p:nvSpPr>
              <p:cNvPr id="374" name="矩形 373"/>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75" name="矩形 37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3" name="矩形 38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4" name="矩形 38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6" name="矩形 38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2" name="矩形 39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3" name="矩形 39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6" name="矩形 39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7" name="矩形 39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402" name="组合 401"/>
              <p:cNvGrpSpPr/>
              <p:nvPr/>
            </p:nvGrpSpPr>
            <p:grpSpPr>
              <a:xfrm>
                <a:off x="1892871" y="5920581"/>
                <a:ext cx="8058400" cy="462148"/>
                <a:chOff x="2346480" y="4277865"/>
                <a:chExt cx="8058400" cy="462148"/>
              </a:xfrm>
              <a:noFill/>
            </p:grpSpPr>
            <p:sp>
              <p:nvSpPr>
                <p:cNvPr id="403" name="矩形 40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04" name="矩形 40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05" name="矩形 40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06" name="矩形 40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07" name="矩形 40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08" name="矩形 40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09" name="矩形 40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10" name="矩形 40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11" name="矩形 41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12" name="矩形 41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13" name="矩形 41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14" name="矩形 41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15" name="矩形 41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16" name="矩形 41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17" name="矩形 41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19" name="矩形 41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20" name="矩形 41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21" name="矩形 42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22" name="矩形 42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423" name="矩形 42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424" name="矩形 42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425" name="矩形 42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426" name="矩形 42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427" name="矩形 42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grpSp>
          <p:sp>
            <p:nvSpPr>
              <p:cNvPr id="433" name="矩形 432"/>
              <p:cNvSpPr/>
              <p:nvPr/>
            </p:nvSpPr>
            <p:spPr bwMode="auto">
              <a:xfrm>
                <a:off x="9618683" y="5530601"/>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315" name="组合 314"/>
            <p:cNvGrpSpPr/>
            <p:nvPr/>
          </p:nvGrpSpPr>
          <p:grpSpPr>
            <a:xfrm>
              <a:off x="1593519" y="3943658"/>
              <a:ext cx="7869018" cy="1030336"/>
              <a:chOff x="1593519" y="3943658"/>
              <a:chExt cx="7869018" cy="1030336"/>
            </a:xfrm>
          </p:grpSpPr>
          <p:cxnSp>
            <p:nvCxnSpPr>
              <p:cNvPr id="316" name="直接箭头连接符 31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p:cNvGrpSpPr/>
              <p:nvPr/>
            </p:nvGrpSpPr>
            <p:grpSpPr>
              <a:xfrm>
                <a:off x="1593519" y="3943658"/>
                <a:ext cx="6987258" cy="656951"/>
                <a:chOff x="1593519" y="3943658"/>
                <a:chExt cx="6987258" cy="656951"/>
              </a:xfrm>
            </p:grpSpPr>
            <p:sp>
              <p:nvSpPr>
                <p:cNvPr id="352" name="文本框 351"/>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p:cNvGrpSpPr/>
              <p:nvPr/>
            </p:nvGrpSpPr>
            <p:grpSpPr>
              <a:xfrm>
                <a:off x="8401786" y="3943659"/>
                <a:ext cx="1060751" cy="1025994"/>
                <a:chOff x="8929458" y="4461114"/>
                <a:chExt cx="1118761" cy="1082103"/>
              </a:xfrm>
            </p:grpSpPr>
            <p:cxnSp>
              <p:nvCxnSpPr>
                <p:cNvPr id="348" name="直接箭头连接符 34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p:cNvSpPr txBox="1"/>
                <p:nvPr/>
              </p:nvSpPr>
              <p:spPr>
                <a:xfrm>
                  <a:off x="9537569" y="4834633"/>
                  <a:ext cx="510650" cy="312774"/>
                </a:xfrm>
                <a:prstGeom prst="rect">
                  <a:avLst/>
                </a:prstGeom>
                <a:noFill/>
              </p:spPr>
              <p:txBody>
                <a:bodyPr wrap="none" rtlCol="0">
                  <a:spAutoFit/>
                </a:bodyPr>
                <a:lstStyle/>
                <a:p>
                  <a:r>
                    <a:rPr lang="en-US" altLang="zh-CN" sz="1325"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5" b="1" baseline="-25000">
                    <a:solidFill>
                      <a:srgbClr val="C55A11"/>
                    </a:solidFill>
                    <a:latin typeface="Segoe UI" panose="020B0502040204020203" pitchFamily="34" charset="0"/>
                    <a:cs typeface="Segoe UI" panose="020B0502040204020203" pitchFamily="34" charset="0"/>
                  </a:endParaRPr>
                </a:p>
              </p:txBody>
            </p:sp>
          </p:grpSp>
          <p:cxnSp>
            <p:nvCxnSpPr>
              <p:cNvPr id="342" name="直接箭头连接符 341"/>
              <p:cNvCxnSpPr/>
              <p:nvPr/>
            </p:nvCxnSpPr>
            <p:spPr>
              <a:xfrm flipV="1">
                <a:off x="9215793" y="4599891"/>
                <a:ext cx="0" cy="374103"/>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432" name="矩形 431"/>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2" name="Line 17"/>
          <p:cNvSpPr>
            <a:spLocks noChangeShapeType="1"/>
          </p:cNvSpPr>
          <p:nvPr/>
        </p:nvSpPr>
        <p:spPr bwMode="auto">
          <a:xfrm>
            <a:off x="3975937" y="3168342"/>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4" name="流程图: 手动操作 113"/>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 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400">
                <a:defRPr/>
              </a:pPr>
              <a:r>
                <a:rPr lang="en-US" altLang="zh-CN" sz="1515" b="1" kern="0" dirty="0">
                  <a:solidFill>
                    <a:schemeClr val="bg1"/>
                  </a:solidFill>
                  <a:latin typeface="微软雅黑" panose="020B0503020204020204" pitchFamily="34" charset="-122"/>
                  <a:ea typeface="微软雅黑" panose="020B0503020204020204" pitchFamily="34" charset="-122"/>
                </a:rPr>
                <a:t>P</a:t>
              </a:r>
              <a:r>
                <a:rPr lang="en-US" altLang="zh-CN" sz="1515" b="1" kern="0" baseline="-25000" dirty="0">
                  <a:solidFill>
                    <a:schemeClr val="bg1"/>
                  </a:solidFill>
                  <a:latin typeface="微软雅黑" panose="020B0503020204020204" pitchFamily="34" charset="-122"/>
                  <a:ea typeface="微软雅黑" panose="020B0503020204020204" pitchFamily="34" charset="-122"/>
                </a:rPr>
                <a:t>end</a:t>
              </a:r>
              <a:endParaRPr lang="en-US" altLang="zh-CN" sz="1515" b="1" kern="0" baseline="-250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5090956" y="4268012"/>
              <a:ext cx="4364302"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sp>
        <p:nvSpPr>
          <p:cNvPr id="5" name="矩形 4"/>
          <p:cNvSpPr/>
          <p:nvPr/>
        </p:nvSpPr>
        <p:spPr>
          <a:xfrm>
            <a:off x="3651768" y="320645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endPar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矩形 115"/>
          <p:cNvSpPr/>
          <p:nvPr/>
        </p:nvSpPr>
        <p:spPr>
          <a:xfrm>
            <a:off x="4291257" y="2886835"/>
            <a:ext cx="352621" cy="307777"/>
          </a:xfrm>
          <a:prstGeom prst="rect">
            <a:avLst/>
          </a:prstGeom>
        </p:spPr>
        <p:txBody>
          <a:bodyPr wrap="square">
            <a:spAutoFit/>
          </a:bodyPr>
          <a:lstStyle/>
          <a:p>
            <a:pPr algn="ctr"/>
            <a:r>
              <a:rPr lang="en-US" altLang="zh-CN"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right)">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endParaRPr lang="zh-CN" altLang="en-US" dirty="0"/>
          </a:p>
        </p:txBody>
      </p:sp>
      <p:grpSp>
        <p:nvGrpSpPr>
          <p:cNvPr id="134" name="组合 133"/>
          <p:cNvGrpSpPr/>
          <p:nvPr/>
        </p:nvGrpSpPr>
        <p:grpSpPr>
          <a:xfrm>
            <a:off x="1697360" y="4760667"/>
            <a:ext cx="8991274" cy="1823043"/>
            <a:chOff x="1593519" y="3943658"/>
            <a:chExt cx="8991274" cy="1823043"/>
          </a:xfrm>
        </p:grpSpPr>
        <p:grpSp>
          <p:nvGrpSpPr>
            <p:cNvPr id="135" name="组合 134"/>
            <p:cNvGrpSpPr/>
            <p:nvPr/>
          </p:nvGrpSpPr>
          <p:grpSpPr>
            <a:xfrm>
              <a:off x="1722981" y="4957156"/>
              <a:ext cx="8861812" cy="809545"/>
              <a:chOff x="1885396" y="5530038"/>
              <a:chExt cx="9346443" cy="853817"/>
            </a:xfrm>
          </p:grpSpPr>
          <p:sp>
            <p:nvSpPr>
              <p:cNvPr id="195" name="矩形 19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4" name="矩形 20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5" name="矩形 20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7" name="矩形 20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23" name="组合 222"/>
              <p:cNvGrpSpPr/>
              <p:nvPr/>
            </p:nvGrpSpPr>
            <p:grpSpPr>
              <a:xfrm>
                <a:off x="1892871" y="5914604"/>
                <a:ext cx="9338968" cy="469251"/>
                <a:chOff x="2346480" y="4271888"/>
                <a:chExt cx="9338968" cy="469251"/>
              </a:xfrm>
              <a:noFill/>
            </p:grpSpPr>
            <p:sp>
              <p:nvSpPr>
                <p:cNvPr id="224" name="矩形 22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1593519" y="3943658"/>
              <a:ext cx="8821660" cy="1446299"/>
              <a:chOff x="1593519" y="3943658"/>
              <a:chExt cx="8821660" cy="1446299"/>
            </a:xfrm>
          </p:grpSpPr>
          <p:cxnSp>
            <p:nvCxnSpPr>
              <p:cNvPr id="137" name="直接箭头连接符 13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593519" y="3943658"/>
                <a:ext cx="6987258" cy="656951"/>
                <a:chOff x="1593519" y="3943658"/>
                <a:chExt cx="6987258" cy="656951"/>
              </a:xfrm>
            </p:grpSpPr>
            <p:sp>
              <p:nvSpPr>
                <p:cNvPr id="173" name="文本框 17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8401785" y="3943659"/>
                <a:ext cx="774540" cy="1025994"/>
                <a:chOff x="8929458" y="4461114"/>
                <a:chExt cx="816898" cy="1082103"/>
              </a:xfrm>
            </p:grpSpPr>
            <p:cxnSp>
              <p:nvCxnSpPr>
                <p:cNvPr id="169" name="直接箭头连接符 16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p:cNvGrpSpPr/>
              <p:nvPr/>
            </p:nvGrpSpPr>
            <p:grpSpPr>
              <a:xfrm>
                <a:off x="9204020" y="4210243"/>
                <a:ext cx="1211159" cy="756956"/>
                <a:chOff x="9778247" y="4742277"/>
                <a:chExt cx="1277395" cy="798352"/>
              </a:xfrm>
            </p:grpSpPr>
            <p:cxnSp>
              <p:nvCxnSpPr>
                <p:cNvPr id="163" name="直接箭头连接符 16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168" name="直接箭头连接符 16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253" name="组合 252"/>
          <p:cNvGrpSpPr/>
          <p:nvPr/>
        </p:nvGrpSpPr>
        <p:grpSpPr>
          <a:xfrm>
            <a:off x="1697360" y="4754317"/>
            <a:ext cx="2481422" cy="1451683"/>
            <a:chOff x="1570360" y="956947"/>
            <a:chExt cx="2481422" cy="1451683"/>
          </a:xfrm>
        </p:grpSpPr>
        <p:cxnSp>
          <p:nvCxnSpPr>
            <p:cNvPr id="254" name="直接箭头连接符 253"/>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58" name="矩形 257"/>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9" name="矩形 258"/>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0" name="矩形 259"/>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2" name="矩形 261"/>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3" name="矩形 262"/>
            <p:cNvSpPr/>
            <p:nvPr/>
          </p:nvSpPr>
          <p:spPr bwMode="auto">
            <a:xfrm>
              <a:off x="3534654"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64" name="文本框 263"/>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6891811" y="4760667"/>
            <a:ext cx="1792807" cy="1451683"/>
            <a:chOff x="6764811" y="956947"/>
            <a:chExt cx="1792807" cy="1451683"/>
          </a:xfrm>
        </p:grpSpPr>
        <p:cxnSp>
          <p:nvCxnSpPr>
            <p:cNvPr id="276" name="直接箭头连接符 275"/>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a:off x="6894830" y="1970445"/>
              <a:ext cx="1528133" cy="438185"/>
              <a:chOff x="6894830" y="1970445"/>
              <a:chExt cx="1528133" cy="438185"/>
            </a:xfrm>
          </p:grpSpPr>
          <p:sp>
            <p:nvSpPr>
              <p:cNvPr id="287" name="矩形 286"/>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8" name="矩形 287"/>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9" name="矩形 288"/>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0" name="矩形 289"/>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1" name="矩形 290"/>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292" name="矩形 291"/>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4" name="图片 3"/>
          <p:cNvPicPr>
            <a:picLocks noChangeAspect="1"/>
          </p:cNvPicPr>
          <p:nvPr/>
        </p:nvPicPr>
        <p:blipFill>
          <a:blip r:embed="rId1"/>
          <a:stretch>
            <a:fillRect/>
          </a:stretch>
        </p:blipFill>
        <p:spPr>
          <a:xfrm>
            <a:off x="3244370" y="923239"/>
            <a:ext cx="5751441" cy="3794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endParaRPr lang="zh-CN" altLang="en-US" dirty="0"/>
          </a:p>
        </p:txBody>
      </p:sp>
      <p:graphicFrame>
        <p:nvGraphicFramePr>
          <p:cNvPr id="4" name="表格 3"/>
          <p:cNvGraphicFramePr>
            <a:graphicFrameLocks noGrp="1"/>
          </p:cNvGraphicFramePr>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gridCol w="2235866"/>
                <a:gridCol w="1498600"/>
                <a:gridCol w="1625600"/>
                <a:gridCol w="2413000"/>
                <a:gridCol w="1307410"/>
                <a:gridCol w="1327124"/>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endPar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endPar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endPar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endPar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endPar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目的</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600"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无操作数</a:t>
              </a:r>
              <a:endParaRPr lang="zh-CN" altLang="en-US" sz="160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330812" y="24708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源寄存器</a:t>
              </a:r>
              <a:r>
                <a:rPr lang="zh-CN" altLang="en-US" sz="1600">
                  <a:latin typeface="微软雅黑" panose="020B0503020204020204" pitchFamily="34" charset="-122"/>
                  <a:ea typeface="微软雅黑" panose="020B0503020204020204" pitchFamily="34" charset="-122"/>
                </a:rPr>
                <a:t>编号（</a:t>
              </a:r>
              <a:r>
                <a:rPr lang="en-US" altLang="zh-CN" sz="1600">
                  <a:latin typeface="微软雅黑" panose="020B0503020204020204" pitchFamily="34" charset="-122"/>
                  <a:ea typeface="微软雅黑" panose="020B0503020204020204" pitchFamily="34" charset="-122"/>
                </a:rPr>
                <a:t>6</a:t>
              </a:r>
              <a:r>
                <a:rPr lang="zh-CN" altLang="en-US" sz="1600">
                  <a:latin typeface="微软雅黑" panose="020B0503020204020204" pitchFamily="34" charset="-122"/>
                  <a:ea typeface="微软雅黑" panose="020B0503020204020204" pitchFamily="34" charset="-122"/>
                </a:rPr>
                <a:t>位</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ln>
          </p:spPr>
          <p:txBody>
            <a:bodyPr wrap="none" anchor="ctr"/>
            <a:lstStyle/>
            <a:p>
              <a:pPr algn="ctr"/>
              <a:r>
                <a:rPr lang="en-US" altLang="zh-CN" sz="1600" dirty="0">
                  <a:latin typeface="微软雅黑" panose="020B0503020204020204" pitchFamily="34" charset="-122"/>
                  <a:ea typeface="微软雅黑" panose="020B0503020204020204" pitchFamily="34" charset="-122"/>
                </a:rPr>
                <a:t>Read/Write</a:t>
              </a:r>
              <a:endParaRPr lang="zh-CN" altLang="en-US" sz="16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判断条件</a:t>
              </a:r>
              <a:endParaRPr lang="zh-CN" altLang="en-US" sz="1600" dirty="0">
                <a:latin typeface="微软雅黑" panose="020B0503020204020204" pitchFamily="34" charset="-122"/>
                <a:ea typeface="微软雅黑" panose="020B0503020204020204" pitchFamily="34" charset="-122"/>
              </a:endParaRP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1"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endParaRPr lang="zh-CN" altLang="en-US" dirty="0"/>
          </a:p>
        </p:txBody>
      </p:sp>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70"/>
              </a:spcBef>
              <a:spcAft>
                <a:spcPts val="570"/>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lvl="1" indent="-325120">
              <a:lnSpc>
                <a:spcPct val="140000"/>
              </a:lnSpc>
              <a:spcBef>
                <a:spcPts val="570"/>
              </a:spcBef>
              <a:spcAft>
                <a:spcPts val="570"/>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9=225</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lvl="1" indent="-325120">
              <a:lnSpc>
                <a:spcPct val="140000"/>
              </a:lnSpc>
              <a:spcBef>
                <a:spcPts val="570"/>
              </a:spcBef>
              <a:spcAft>
                <a:spcPts val="570"/>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9" name="表格 8"/>
          <p:cNvGraphicFramePr>
            <a:graphicFrameLocks noGrp="1"/>
          </p:cNvGraphicFramePr>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gridCol w="2477116"/>
                <a:gridCol w="861217"/>
                <a:gridCol w="1921177"/>
                <a:gridCol w="1819501"/>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endPar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endParaRPr lang="zh-CN" altLang="en-US" dirty="0"/>
          </a:p>
        </p:txBody>
      </p:sp>
      <p:sp>
        <p:nvSpPr>
          <p:cNvPr id="3" name="内容占位符 2"/>
          <p:cNvSpPr>
            <a:spLocks noGrp="1"/>
          </p:cNvSpPr>
          <p:nvPr>
            <p:ph idx="1"/>
          </p:nvPr>
        </p:nvSpPr>
        <p:spPr>
          <a:xfrm>
            <a:off x="487822" y="942764"/>
            <a:ext cx="9759263"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endParaRPr lang="zh-CN" altLang="en-US" sz="2275" b="1"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微程序优势与劣势</a:t>
            </a:r>
            <a:endParaRPr lang="zh-CN" altLang="en-US" dirty="0"/>
          </a:p>
        </p:txBody>
      </p:sp>
      <p:sp>
        <p:nvSpPr>
          <p:cNvPr id="3" name="内容占位符 2"/>
          <p:cNvSpPr>
            <a:spLocks noGrp="1"/>
          </p:cNvSpPr>
          <p:nvPr>
            <p:ph idx="1"/>
          </p:nvPr>
        </p:nvSpPr>
        <p:spPr/>
        <p:txBody>
          <a:bodyPr/>
          <a:lstStyle/>
          <a:p>
            <a:r>
              <a:rPr lang="zh-CN" altLang="en-US" b="1" dirty="0"/>
              <a:t>速度慢  访存频繁、成本低廉</a:t>
            </a:r>
            <a:endParaRPr lang="zh-CN" altLang="en-US" b="1" dirty="0"/>
          </a:p>
          <a:p>
            <a:r>
              <a:rPr lang="zh-CN" altLang="en-US" b="1" dirty="0"/>
              <a:t>设计规整，设计简单，易于修改、扩展指令系统功能</a:t>
            </a:r>
            <a:endParaRPr lang="zh-CN" altLang="en-US" b="1" dirty="0"/>
          </a:p>
          <a:p>
            <a:pPr lvl="1"/>
            <a:r>
              <a:rPr lang="zh-CN" altLang="en-US" dirty="0"/>
              <a:t>适合</a:t>
            </a:r>
            <a:r>
              <a:rPr lang="en-US" altLang="zh-CN" dirty="0"/>
              <a:t>CISC</a:t>
            </a:r>
            <a:r>
              <a:rPr lang="zh-CN" altLang="en-US" dirty="0"/>
              <a:t>等功能较复杂的系列机    </a:t>
            </a:r>
            <a:r>
              <a:rPr lang="en-US" altLang="zh-CN" dirty="0"/>
              <a:t>X86</a:t>
            </a:r>
            <a:r>
              <a:rPr lang="zh-CN" altLang="en-US" dirty="0"/>
              <a:t>、</a:t>
            </a:r>
            <a:r>
              <a:rPr lang="en-US" altLang="zh-CN" dirty="0"/>
              <a:t>IBM S/360</a:t>
            </a:r>
            <a:r>
              <a:rPr lang="zh-CN" altLang="en-US" dirty="0"/>
              <a:t>、 </a:t>
            </a:r>
            <a:r>
              <a:rPr lang="en-US" altLang="zh-CN" dirty="0"/>
              <a:t>DEC VAX</a:t>
            </a:r>
            <a:endParaRPr lang="en-US" altLang="zh-CN" dirty="0"/>
          </a:p>
          <a:p>
            <a:pPr lvl="1"/>
            <a:r>
              <a:rPr lang="zh-CN" altLang="en-US" dirty="0"/>
              <a:t>可写控存方便修复出厂故障   </a:t>
            </a:r>
            <a:r>
              <a:rPr lang="en-US" altLang="zh-CN" dirty="0"/>
              <a:t>Intel Core 2 </a:t>
            </a:r>
            <a:r>
              <a:rPr lang="zh-CN" altLang="en-US" dirty="0"/>
              <a:t>、</a:t>
            </a:r>
            <a:r>
              <a:rPr lang="en-US" altLang="zh-CN" dirty="0"/>
              <a:t>Intel Xeon    </a:t>
            </a:r>
            <a:endParaRPr lang="en-US" altLang="zh-CN" dirty="0"/>
          </a:p>
          <a:p>
            <a:r>
              <a:rPr lang="zh-CN" altLang="en-US" b="1" dirty="0"/>
              <a:t>硬布线控制器执行速度快</a:t>
            </a:r>
            <a:r>
              <a:rPr lang="zh-CN" altLang="en-US" dirty="0"/>
              <a:t>，但设计复杂，代价昂贵，不便于修改</a:t>
            </a:r>
            <a:endParaRPr lang="zh-CN" altLang="en-US" dirty="0"/>
          </a:p>
          <a:p>
            <a:pPr lvl="1"/>
            <a:r>
              <a:rPr lang="zh-CN" altLang="en-US" dirty="0"/>
              <a:t>适合</a:t>
            </a:r>
            <a:r>
              <a:rPr lang="en-US" altLang="zh-CN" dirty="0"/>
              <a:t>RISC</a:t>
            </a:r>
            <a:r>
              <a:rPr lang="zh-CN" altLang="en-US" dirty="0"/>
              <a:t>计算机，如</a:t>
            </a:r>
            <a:r>
              <a:rPr lang="en-US" altLang="zh-CN" dirty="0"/>
              <a:t>MIPS</a:t>
            </a:r>
            <a:r>
              <a:rPr lang="zh-CN" altLang="en-US" dirty="0"/>
              <a:t>，</a:t>
            </a:r>
            <a:r>
              <a:rPr lang="en-US" altLang="zh-CN" dirty="0"/>
              <a:t>ARM</a:t>
            </a:r>
            <a:endParaRPr lang="en-US" altLang="zh-CN" dirty="0"/>
          </a:p>
          <a:p>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50000"/>
              </a:lnSpc>
            </a:pPr>
            <a:r>
              <a:rPr lang="zh-CN" altLang="en-US" b="1" dirty="0">
                <a:solidFill>
                  <a:srgbClr val="C00000"/>
                </a:solidFill>
              </a:rPr>
              <a:t>数据通路</a:t>
            </a:r>
            <a:endParaRPr lang="zh-CN" altLang="en-US" b="1" dirty="0">
              <a:solidFill>
                <a:srgbClr val="C00000"/>
              </a:solidFill>
            </a:endParaRPr>
          </a:p>
          <a:p>
            <a:pPr>
              <a:lnSpc>
                <a:spcPct val="150000"/>
              </a:lnSpc>
            </a:pPr>
            <a:r>
              <a:rPr lang="zh-CN" altLang="en-US" dirty="0"/>
              <a:t>指令周期与时序（★★★）</a:t>
            </a:r>
            <a:endParaRPr lang="zh-CN" altLang="en-US" dirty="0"/>
          </a:p>
          <a:p>
            <a:pPr>
              <a:lnSpc>
                <a:spcPct val="150000"/>
              </a:lnSpc>
            </a:pPr>
            <a:r>
              <a:rPr lang="zh-CN" altLang="en-US" dirty="0"/>
              <a:t>硬布线控制器设计</a:t>
            </a:r>
            <a:endParaRPr lang="zh-CN" altLang="en-US" dirty="0"/>
          </a:p>
          <a:p>
            <a:pPr>
              <a:lnSpc>
                <a:spcPct val="150000"/>
              </a:lnSpc>
            </a:pPr>
            <a:r>
              <a:rPr lang="zh-CN" altLang="en-US" dirty="0"/>
              <a:t>微程序控制器设计</a:t>
            </a:r>
            <a:endParaRPr lang="zh-CN" altLang="en-US" dirty="0"/>
          </a:p>
          <a:p>
            <a:pPr>
              <a:lnSpc>
                <a:spcPct val="150000"/>
              </a:lnSpc>
            </a:pPr>
            <a:r>
              <a:rPr lang="en-US" altLang="zh-CN" dirty="0"/>
              <a:t>MIPS</a:t>
            </a:r>
            <a:r>
              <a:rPr lang="zh-CN" altLang="en-US" dirty="0"/>
              <a:t>单周期</a:t>
            </a:r>
            <a:r>
              <a:rPr lang="en-US" altLang="zh-CN" dirty="0"/>
              <a:t>CPU</a:t>
            </a:r>
            <a:r>
              <a:rPr lang="zh-CN" altLang="en-US" dirty="0"/>
              <a:t>设计</a:t>
            </a:r>
            <a:endParaRPr lang="zh-CN" altLang="en-US" dirty="0"/>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关中断</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保存断点</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a:latin typeface="微软雅黑" panose="020B0503020204020204" pitchFamily="34" charset="-122"/>
                <a:ea typeface="微软雅黑" panose="020B0503020204020204" pitchFamily="34" charset="-122"/>
              </a:rPr>
              <a:t>中断识别</a:t>
            </a:r>
            <a:endParaRPr lang="en-US" altLang="zh-CN" sz="2600" b="1">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dirty="0"/>
              <a:t>开关中断</a:t>
            </a:r>
            <a:endParaRPr lang="en-US" altLang="zh-CN" dirty="0"/>
          </a:p>
          <a:p>
            <a:pPr lvl="1"/>
            <a:r>
              <a:rPr lang="zh-CN" altLang="en-US" dirty="0"/>
              <a:t>增加</a:t>
            </a:r>
            <a:r>
              <a:rPr lang="en-US" altLang="zh-CN" dirty="0"/>
              <a:t>IE</a:t>
            </a:r>
            <a:r>
              <a:rPr lang="zh-CN" altLang="en-US" dirty="0"/>
              <a:t>寄存器</a:t>
            </a:r>
            <a:endParaRPr lang="en-US" altLang="zh-CN" dirty="0"/>
          </a:p>
          <a:p>
            <a:r>
              <a:rPr lang="zh-CN" altLang="en-US" dirty="0"/>
              <a:t>保存断点</a:t>
            </a:r>
            <a:endParaRPr lang="en-US" altLang="zh-CN"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dirty="0"/>
              <a:t>中断识别</a:t>
            </a:r>
            <a:endParaRPr lang="en-US" altLang="zh-CN" dirty="0"/>
          </a:p>
          <a:p>
            <a:pPr lvl="1"/>
            <a:r>
              <a:rPr lang="zh-CN" altLang="en-US" dirty="0"/>
              <a:t>增加中断控制逻辑</a:t>
            </a:r>
            <a:endParaRPr lang="en-US" altLang="zh-CN" dirty="0"/>
          </a:p>
          <a:p>
            <a:r>
              <a:rPr lang="zh-CN" altLang="en-US" dirty="0"/>
              <a:t>软件支持</a:t>
            </a:r>
            <a:endParaRPr lang="en-US" altLang="zh-CN"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6" y="1547422"/>
            <a:ext cx="1431490" cy="4697388"/>
            <a:chOff x="10629936" y="1547422"/>
            <a:chExt cx="1431490" cy="4697388"/>
          </a:xfrm>
        </p:grpSpPr>
        <p:cxnSp>
          <p:nvCxnSpPr>
            <p:cNvPr id="75" name="直接箭头连接符 74"/>
            <p:cNvCxnSpPr/>
            <p:nvPr/>
          </p:nvCxnSpPr>
          <p:spPr>
            <a:xfrm flipH="1">
              <a:off x="10629936" y="1818590"/>
              <a:ext cx="529221"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变长指令周期状态机修改</a:t>
            </a:r>
            <a:endParaRPr lang="zh-CN" altLang="en-US"/>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145657" cy="5338345"/>
            <a:chOff x="6393409" y="961847"/>
            <a:chExt cx="3145657"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212209" y="3774148"/>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endParaRPr lang="en-US" altLang="zh-CN" dirty="0">
                <a:solidFill>
                  <a:srgbClr val="0000FF"/>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FF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FF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FF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FF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FF0000"/>
                </a:solidFill>
              </a:rPr>
              <a:t>设计控制器</a:t>
            </a:r>
            <a:endParaRPr lang="en-US" altLang="zh-CN" b="1" dirty="0">
              <a:solidFill>
                <a:srgbClr val="FF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硬件设计四原则</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b="1" dirty="0"/>
              <a:t>简单性来自规则性</a:t>
            </a:r>
            <a:endParaRPr lang="en-US" altLang="zh-CN" b="1" dirty="0"/>
          </a:p>
          <a:p>
            <a:pPr lvl="1"/>
            <a:r>
              <a:rPr lang="en-US" altLang="zh-CN" dirty="0"/>
              <a:t>Simplicity favors regularity</a:t>
            </a:r>
            <a:endParaRPr lang="en-US" altLang="zh-CN" dirty="0"/>
          </a:p>
          <a:p>
            <a:pPr lvl="1"/>
            <a:r>
              <a:rPr lang="zh-CN" altLang="en-US" dirty="0"/>
              <a:t>指令越规整设计越简单</a:t>
            </a:r>
            <a:endParaRPr lang="en-US" altLang="zh-CN" dirty="0"/>
          </a:p>
          <a:p>
            <a:r>
              <a:rPr lang="zh-CN" altLang="en-US" b="1" dirty="0"/>
              <a:t>越小越快</a:t>
            </a:r>
            <a:r>
              <a:rPr lang="en-US" altLang="zh-CN" b="1" dirty="0"/>
              <a:t>		</a:t>
            </a:r>
            <a:endParaRPr lang="en-US" altLang="zh-CN" b="1" dirty="0"/>
          </a:p>
          <a:p>
            <a:pPr lvl="1"/>
            <a:r>
              <a:rPr lang="en-US" altLang="zh-CN" dirty="0"/>
              <a:t>Smaller is faster</a:t>
            </a:r>
            <a:endParaRPr lang="en-US" altLang="zh-CN" dirty="0"/>
          </a:p>
          <a:p>
            <a:pPr lvl="1"/>
            <a:r>
              <a:rPr lang="zh-CN" altLang="en-US" dirty="0"/>
              <a:t>面积小，传播路径小，门延迟少</a:t>
            </a:r>
            <a:endParaRPr lang="en-US" altLang="zh-CN" dirty="0"/>
          </a:p>
          <a:p>
            <a:r>
              <a:rPr lang="zh-CN" altLang="en-US" b="1" dirty="0"/>
              <a:t>加快经常性事件</a:t>
            </a:r>
            <a:endParaRPr lang="en-US" altLang="zh-CN" b="1" dirty="0"/>
          </a:p>
          <a:p>
            <a:pPr lvl="1"/>
            <a:r>
              <a:rPr lang="en-US" altLang="zh-CN" dirty="0"/>
              <a:t>Make the common case fast</a:t>
            </a:r>
            <a:endParaRPr lang="en-US" altLang="zh-CN" dirty="0"/>
          </a:p>
          <a:p>
            <a:r>
              <a:rPr lang="zh-CN" altLang="en-US" b="1" dirty="0"/>
              <a:t>好的设计需要适度的折衷</a:t>
            </a:r>
            <a:endParaRPr lang="en-US" altLang="zh-CN" b="1" dirty="0"/>
          </a:p>
          <a:p>
            <a:pPr lvl="1"/>
            <a:r>
              <a:rPr lang="en-US" altLang="zh-CN" dirty="0"/>
              <a:t> Good design demands good compromises.</a:t>
            </a:r>
            <a:endParaRPr lang="en-US" altLang="zh-CN" dirty="0"/>
          </a:p>
          <a:p>
            <a:pPr lvl="1"/>
            <a:endParaRPr lang="en-US" altLang="zh-CN" dirty="0"/>
          </a:p>
          <a:p>
            <a:pPr lvl="1"/>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endParaRPr lang="zh-CN" altLang="en-US" dirty="0"/>
          </a:p>
          <a:p>
            <a:pPr>
              <a:lnSpc>
                <a:spcPct val="150000"/>
              </a:lnSpc>
            </a:pPr>
            <a:r>
              <a:rPr lang="zh-CN" altLang="en-US" dirty="0"/>
              <a:t>数据通路</a:t>
            </a:r>
            <a:endParaRPr lang="zh-CN" altLang="en-US" dirty="0"/>
          </a:p>
          <a:p>
            <a:pPr>
              <a:lnSpc>
                <a:spcPct val="150000"/>
              </a:lnSpc>
            </a:pPr>
            <a:r>
              <a:rPr lang="zh-CN" altLang="en-US" dirty="0"/>
              <a:t>指令周期与时序（★★★）</a:t>
            </a:r>
            <a:endParaRPr lang="zh-CN" altLang="en-US" dirty="0"/>
          </a:p>
          <a:p>
            <a:pPr>
              <a:lnSpc>
                <a:spcPct val="160000"/>
              </a:lnSpc>
            </a:pPr>
            <a:r>
              <a:rPr lang="zh-CN" altLang="en-US" dirty="0"/>
              <a:t>硬布线控制器设计</a:t>
            </a:r>
            <a:endParaRPr lang="zh-CN" altLang="en-US" dirty="0"/>
          </a:p>
          <a:p>
            <a:pPr>
              <a:lnSpc>
                <a:spcPct val="160000"/>
              </a:lnSpc>
            </a:pPr>
            <a:r>
              <a:rPr lang="zh-CN" altLang="en-US" dirty="0"/>
              <a:t>微程序控制器设计</a:t>
            </a:r>
            <a:endParaRPr lang="zh-CN" altLang="en-US" dirty="0"/>
          </a:p>
          <a:p>
            <a:pPr>
              <a:lnSpc>
                <a:spcPct val="150000"/>
              </a:lnSpc>
            </a:pPr>
            <a:r>
              <a:rPr lang="en-US" altLang="zh-CN" b="1" dirty="0">
                <a:solidFill>
                  <a:srgbClr val="C00000"/>
                </a:solidFill>
              </a:rPr>
              <a:t>MIPS</a:t>
            </a:r>
            <a:r>
              <a:rPr lang="zh-CN" altLang="en-US" b="1" dirty="0">
                <a:solidFill>
                  <a:srgbClr val="C00000"/>
                </a:solidFill>
              </a:rPr>
              <a:t>单周期</a:t>
            </a:r>
            <a:r>
              <a:rPr lang="en-US" altLang="zh-CN" b="1" dirty="0">
                <a:solidFill>
                  <a:srgbClr val="C00000"/>
                </a:solidFill>
              </a:rPr>
              <a:t>CPU</a:t>
            </a:r>
            <a:r>
              <a:rPr lang="zh-CN" altLang="en-US" b="1" dirty="0">
                <a:solidFill>
                  <a:srgbClr val="C00000"/>
                </a:solidFill>
              </a:rPr>
              <a:t>设计</a:t>
            </a:r>
            <a:endParaRPr lang="zh-CN" altLang="en-US" b="1" dirty="0">
              <a:solidFill>
                <a:srgbClr val="C00000"/>
              </a:solidFill>
            </a:endParaRPr>
          </a:p>
          <a:p>
            <a:pPr>
              <a:lnSpc>
                <a:spcPct val="150000"/>
              </a:lnSpc>
            </a:pPr>
            <a:r>
              <a:rPr lang="en-US" altLang="zh-CN" dirty="0"/>
              <a:t>MIPS</a:t>
            </a:r>
            <a:r>
              <a:rPr lang="zh-CN" altLang="en-US" dirty="0"/>
              <a:t>多周期</a:t>
            </a:r>
            <a:r>
              <a:rPr lang="en-US" altLang="zh-CN" dirty="0"/>
              <a:t>CPU</a:t>
            </a:r>
            <a:r>
              <a:rPr lang="zh-CN" altLang="en-US" dirty="0"/>
              <a:t>设计</a:t>
            </a:r>
            <a:endParaRPr lang="zh-CN" altLang="en-US" dirty="0"/>
          </a:p>
          <a:p>
            <a:pPr>
              <a:lnSpc>
                <a:spcPct val="160000"/>
              </a:lnSpc>
            </a:pPr>
            <a:r>
              <a:rPr lang="en-US" altLang="zh-CN" dirty="0"/>
              <a:t>CPU</a:t>
            </a:r>
            <a:r>
              <a:rPr lang="zh-CN" altLang="en-US" dirty="0"/>
              <a:t>设计实验</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tags/tag1.xml><?xml version="1.0" encoding="utf-8"?>
<p:tagLst xmlns:p="http://schemas.openxmlformats.org/presentationml/2006/main">
  <p:tag name="TIMING" val="|13.5|5.1|1.8|2|1.7|1.7|15.2"/>
</p:tagLst>
</file>

<file path=ppt/tags/tag10.xml><?xml version="1.0" encoding="utf-8"?>
<p:tagLst xmlns:p="http://schemas.openxmlformats.org/presentationml/2006/main">
  <p:tag name="TIMING" val="|7.3|23.4|7.1"/>
</p:tagLst>
</file>

<file path=ppt/tags/tag11.xml><?xml version="1.0" encoding="utf-8"?>
<p:tagLst xmlns:p="http://schemas.openxmlformats.org/presentationml/2006/main">
  <p:tag name="TIMING" val="|7.4|23.4|3.3|3.6|7.7|1|0.9|39.2|27.6"/>
</p:tagLst>
</file>

<file path=ppt/tags/tag12.xml><?xml version="1.0" encoding="utf-8"?>
<p:tagLst xmlns:p="http://schemas.openxmlformats.org/presentationml/2006/main">
  <p:tag name="TIMING" val="|3.2|11.9|5.4|39.2|28.1|1.6|15.9|0.8|1.3|14.4|1.3|5.9"/>
</p:tagLst>
</file>

<file path=ppt/tags/tag13.xml><?xml version="1.0" encoding="utf-8"?>
<p:tagLst xmlns:p="http://schemas.openxmlformats.org/presentationml/2006/main">
  <p:tag name="TIMING" val="|2.1|15|1.3|1|2.4|34.4"/>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8.9|37.8|7.1|8.6|6.3|5.9|1|7"/>
</p:tagLst>
</file>

<file path=ppt/tags/tag16.xml><?xml version="1.0" encoding="utf-8"?>
<p:tagLst xmlns:p="http://schemas.openxmlformats.org/presentationml/2006/main">
  <p:tag name="TIMING" val="|141.6|69.2"/>
</p:tagLst>
</file>

<file path=ppt/tags/tag17.xml><?xml version="1.0" encoding="utf-8"?>
<p:tagLst xmlns:p="http://schemas.openxmlformats.org/presentationml/2006/main">
  <p:tag name="TIMING" val="|32.2"/>
</p:tagLst>
</file>

<file path=ppt/tags/tag18.xml><?xml version="1.0" encoding="utf-8"?>
<p:tagLst xmlns:p="http://schemas.openxmlformats.org/presentationml/2006/main">
  <p:tag name="TIMING" val="|3.1|1.7|3.7|1.3|30.4"/>
</p:tagLst>
</file>

<file path=ppt/tags/tag19.xml><?xml version="1.0" encoding="utf-8"?>
<p:tagLst xmlns:p="http://schemas.openxmlformats.org/presentationml/2006/main">
  <p:tag name="TIMING" val="|34.6|4.5|9.7"/>
</p:tagLst>
</file>

<file path=ppt/tags/tag2.xml><?xml version="1.0" encoding="utf-8"?>
<p:tagLst xmlns:p="http://schemas.openxmlformats.org/presentationml/2006/main">
  <p:tag name="TIMING" val="|6.1"/>
</p:tagLst>
</file>

<file path=ppt/tags/tag20.xml><?xml version="1.0" encoding="utf-8"?>
<p:tagLst xmlns:p="http://schemas.openxmlformats.org/presentationml/2006/main">
  <p:tag name="TIMING" val="|8.3|59.6|29.5|30.4"/>
</p:tagLst>
</file>

<file path=ppt/tags/tag21.xml><?xml version="1.0" encoding="utf-8"?>
<p:tagLst xmlns:p="http://schemas.openxmlformats.org/presentationml/2006/main">
  <p:tag name="TIMING" val="|3.3"/>
</p:tagLst>
</file>

<file path=ppt/tags/tag22.xml><?xml version="1.0" encoding="utf-8"?>
<p:tagLst xmlns:p="http://schemas.openxmlformats.org/presentationml/2006/main">
  <p:tag name="TIMING" val="|2.3"/>
</p:tagLst>
</file>

<file path=ppt/tags/tag23.xml><?xml version="1.0" encoding="utf-8"?>
<p:tagLst xmlns:p="http://schemas.openxmlformats.org/presentationml/2006/main">
  <p:tag name="TIMING" val="|1.9"/>
</p:tagLst>
</file>

<file path=ppt/tags/tag24.xml><?xml version="1.0" encoding="utf-8"?>
<p:tagLst xmlns:p="http://schemas.openxmlformats.org/presentationml/2006/main">
  <p:tag name="TIMING" val="|1.7"/>
</p:tagLst>
</file>

<file path=ppt/tags/tag25.xml><?xml version="1.0" encoding="utf-8"?>
<p:tagLst xmlns:p="http://schemas.openxmlformats.org/presentationml/2006/main">
  <p:tag name="TIMING" val="|15.8"/>
</p:tagLst>
</file>

<file path=ppt/tags/tag26.xml><?xml version="1.0" encoding="utf-8"?>
<p:tagLst xmlns:p="http://schemas.openxmlformats.org/presentationml/2006/main">
  <p:tag name="TIMING" val="|141.6|69.2"/>
</p:tagLst>
</file>

<file path=ppt/tags/tag27.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3.xml><?xml version="1.0" encoding="utf-8"?>
<p:tagLst xmlns:p="http://schemas.openxmlformats.org/presentationml/2006/main">
  <p:tag name="TIMING" val="|7.7|42.2|42.4|10.4|1|2.9|31.6|7.5|4.7|0.6|0.8|1.3|1.5|8.5|1.2|23.4|1.4|0.8|0.9|4.6|0.7|1.5|3.6|0.8|2.5|7.8|1.4|6.9|1.5|1.3|0.9|3.1|2.5"/>
</p:tagLst>
</file>

<file path=ppt/tags/tag4.xml><?xml version="1.0" encoding="utf-8"?>
<p:tagLst xmlns:p="http://schemas.openxmlformats.org/presentationml/2006/main">
  <p:tag name="TIMING" val="|7.8|23|35.6|7|37.7|3|5|9.5|4.6|46.4|3|3.4|6.2|1|34.4|1.9"/>
</p:tagLst>
</file>

<file path=ppt/tags/tag5.xml><?xml version="1.0" encoding="utf-8"?>
<p:tagLst xmlns:p="http://schemas.openxmlformats.org/presentationml/2006/main">
  <p:tag name="TIMING" val="|3.3|9.1|22.2|5.4|4.5|5.4|1.5|5.4|2.6|20.2|2.7"/>
</p:tagLst>
</file>

<file path=ppt/tags/tag6.xml><?xml version="1.0" encoding="utf-8"?>
<p:tagLst xmlns:p="http://schemas.openxmlformats.org/presentationml/2006/main">
  <p:tag name="TIMING" val="|4.9|13.3|17.1|15.8|7.9|8.3|54.4|7.1|7.9|7|38.3|10.3|55.9"/>
</p:tagLst>
</file>

<file path=ppt/tags/tag7.xml><?xml version="1.0" encoding="utf-8"?>
<p:tagLst xmlns:p="http://schemas.openxmlformats.org/presentationml/2006/main">
  <p:tag name="TIMING" val="|9.4|4.1|10.6|6.6|5|2.8|30.1|7.2"/>
</p:tagLst>
</file>

<file path=ppt/tags/tag8.xml><?xml version="1.0" encoding="utf-8"?>
<p:tagLst xmlns:p="http://schemas.openxmlformats.org/presentationml/2006/main">
  <p:tag name="TIMING" val="|16|30.9|10.3|4.4|6|6.7|23.3|6.2"/>
</p:tagLst>
</file>

<file path=ppt/tags/tag9.xml><?xml version="1.0" encoding="utf-8"?>
<p:tagLst xmlns:p="http://schemas.openxmlformats.org/presentationml/2006/main">
  <p:tag name="TIMING" val="|6.1|22.4|1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32876</Words>
  <Application>WPS 演示</Application>
  <PresentationFormat>宽屏</PresentationFormat>
  <Paragraphs>14936</Paragraphs>
  <Slides>128</Slides>
  <Notes>52</Notes>
  <HiddenSlides>0</HiddenSlides>
  <MMClips>4</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128</vt:i4>
      </vt:variant>
    </vt:vector>
  </HeadingPairs>
  <TitlesOfParts>
    <vt:vector size="153" baseType="lpstr">
      <vt:lpstr>Arial</vt:lpstr>
      <vt:lpstr>宋体</vt:lpstr>
      <vt:lpstr>Wingdings</vt:lpstr>
      <vt:lpstr>微软雅黑</vt:lpstr>
      <vt:lpstr>Segoe UI</vt:lpstr>
      <vt:lpstr>义启小楷书</vt:lpstr>
      <vt:lpstr>书体坊兰亭体</vt:lpstr>
      <vt:lpstr>Segoe UI Black</vt:lpstr>
      <vt:lpstr>Times New Roman</vt:lpstr>
      <vt:lpstr>Calibri</vt:lpstr>
      <vt:lpstr>Arial Unicode MS</vt:lpstr>
      <vt:lpstr>等线</vt:lpstr>
      <vt:lpstr>华文细黑</vt:lpstr>
      <vt:lpstr>Century</vt:lpstr>
      <vt:lpstr>Calibri</vt:lpstr>
      <vt:lpstr>黑体</vt:lpstr>
      <vt:lpstr>Verdana</vt:lpstr>
      <vt:lpstr>Consolas</vt:lpstr>
      <vt:lpstr>Courier New</vt:lpstr>
      <vt:lpstr>MS PGothic</vt:lpstr>
      <vt:lpstr>华文新魏</vt:lpstr>
      <vt:lpstr>Tahoma</vt:lpstr>
      <vt:lpstr>Arial Black</vt:lpstr>
      <vt:lpstr>Algerian</vt:lpstr>
      <vt:lpstr>Office 主题​​</vt:lpstr>
      <vt:lpstr>PowerPoint 演示文稿</vt:lpstr>
      <vt:lpstr>PowerPoint 演示文稿</vt:lpstr>
      <vt:lpstr>本章主要内容</vt:lpstr>
      <vt:lpstr>CPU概述</vt:lpstr>
      <vt:lpstr>CPU基本组成</vt:lpstr>
      <vt:lpstr>CPU主要功能</vt:lpstr>
      <vt:lpstr>CPU中主要寄存器</vt:lpstr>
      <vt:lpstr>操作控制器</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本章主要内容</vt:lpstr>
      <vt:lpstr>指令执行一般流程</vt:lpstr>
      <vt:lpstr>指令周期基本概念</vt:lpstr>
      <vt:lpstr>指令周期同步</vt:lpstr>
      <vt:lpstr>早期三级时序系统</vt:lpstr>
      <vt:lpstr>时序产生器与控制器---同步控制</vt:lpstr>
      <vt:lpstr>现代时序系统---异步控制</vt:lpstr>
      <vt:lpstr>单总线结构CPU  MIPS 指令周期</vt:lpstr>
      <vt:lpstr>单总线结构CPU实例</vt:lpstr>
      <vt:lpstr>单总线结构MIPS CPU  典型指令</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控制器基本原理</vt:lpstr>
      <vt:lpstr>定长指令周期三级时序硬布线控制器基本架构</vt:lpstr>
      <vt:lpstr>指令周期方框图 (数据流)</vt:lpstr>
      <vt:lpstr>单总线结构CPU指令周期（控制流）</vt:lpstr>
      <vt:lpstr>定长指令周期的三级时序发生器</vt:lpstr>
      <vt:lpstr>定长指令周期时序发生器设计</vt:lpstr>
      <vt:lpstr>定长指令周期三级时序硬布线控制器基本架构</vt:lpstr>
      <vt:lpstr>三级时序硬布线控制器设计步骤</vt:lpstr>
      <vt:lpstr>变长指令周期三级时序时序发生器</vt:lpstr>
      <vt:lpstr>变长指令周期时序发生器设计</vt:lpstr>
      <vt:lpstr>单总线结构CPU指令周期（控制流）</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本章主要内容</vt:lpstr>
      <vt:lpstr>微程序控制器基本思想</vt:lpstr>
      <vt:lpstr>微程序控制器工作原理</vt:lpstr>
      <vt:lpstr>单总线CPU微指令构造</vt:lpstr>
      <vt:lpstr>微程序控制器组成原理框图(下址字段法)</vt:lpstr>
      <vt:lpstr>微程序控制器组成原理框图(下址字段法)</vt:lpstr>
      <vt:lpstr>程序、微程序、指令、微指令对应关系</vt:lpstr>
      <vt:lpstr>控制存储器</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微程序优势与劣势</vt:lpstr>
      <vt:lpstr>中断机制实现</vt:lpstr>
      <vt:lpstr>异常与中断</vt:lpstr>
      <vt:lpstr>PowerPoint 演示文稿</vt:lpstr>
      <vt:lpstr>中断异常处理数据通路升级</vt:lpstr>
      <vt:lpstr>变长指令周期状态机修改</vt:lpstr>
      <vt:lpstr>现代时序状态机修改</vt:lpstr>
      <vt:lpstr>设计处理器的步骤</vt:lpstr>
      <vt:lpstr>硬件设计四原则</vt:lpstr>
      <vt:lpstr>本章主要内容</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本章主要内容</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程序员角度理解     高级语言如何执行成二值逻辑</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gocheck</cp:lastModifiedBy>
  <cp:revision>1526</cp:revision>
  <dcterms:created xsi:type="dcterms:W3CDTF">2018-05-09T10:41:00Z</dcterms:created>
  <dcterms:modified xsi:type="dcterms:W3CDTF">2021-03-21T13:13:56Z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